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4" r:id="rId3"/>
  </p:sldMasterIdLst>
  <p:notesMasterIdLst>
    <p:notesMasterId r:id="rId30"/>
  </p:notesMasterIdLst>
  <p:handoutMasterIdLst>
    <p:handoutMasterId r:id="rId31"/>
  </p:handoutMasterIdLst>
  <p:sldIdLst>
    <p:sldId id="497" r:id="rId4"/>
    <p:sldId id="580" r:id="rId5"/>
    <p:sldId id="571" r:id="rId6"/>
    <p:sldId id="493" r:id="rId7"/>
    <p:sldId id="569" r:id="rId8"/>
    <p:sldId id="572" r:id="rId9"/>
    <p:sldId id="582" r:id="rId10"/>
    <p:sldId id="573" r:id="rId11"/>
    <p:sldId id="472" r:id="rId12"/>
    <p:sldId id="514" r:id="rId13"/>
    <p:sldId id="516" r:id="rId14"/>
    <p:sldId id="576" r:id="rId15"/>
    <p:sldId id="474" r:id="rId16"/>
    <p:sldId id="555" r:id="rId17"/>
    <p:sldId id="556" r:id="rId18"/>
    <p:sldId id="577" r:id="rId19"/>
    <p:sldId id="570" r:id="rId20"/>
    <p:sldId id="480" r:id="rId21"/>
    <p:sldId id="481" r:id="rId22"/>
    <p:sldId id="546" r:id="rId23"/>
    <p:sldId id="578" r:id="rId24"/>
    <p:sldId id="534" r:id="rId25"/>
    <p:sldId id="583" r:id="rId26"/>
    <p:sldId id="579" r:id="rId27"/>
    <p:sldId id="489" r:id="rId28"/>
    <p:sldId id="581" r:id="rId29"/>
  </p:sldIdLst>
  <p:sldSz cx="18288000" cy="10287000"/>
  <p:notesSz cx="6797675" cy="9926638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  <p:embeddedFont>
      <p:font typeface="Trebuchet MS" panose="020B0603020202020204" pitchFamily="34" charset="0"/>
      <p:regular r:id="rId40"/>
      <p:bold r:id="rId41"/>
      <p:italic r:id="rId42"/>
      <p:boldItalic r:id="rId43"/>
    </p:embeddedFont>
    <p:embeddedFont>
      <p:font typeface="Wingdings 3" panose="05040102010807070707" pitchFamily="18" charset="2"/>
      <p:regular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4" userDrawn="1">
          <p15:clr>
            <a:srgbClr val="A4A3A4"/>
          </p15:clr>
        </p15:guide>
        <p15:guide id="2" pos="3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28CA82-F466-406F-9803-3C7D3BDA789F}" v="78" dt="2023-11-21T13:17:22.9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>
        <p:guide orient="horz" pos="1944"/>
        <p:guide pos="3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8.fntdata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49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rate García Campos" userId="30c0d9ae-86ee-4a5e-8158-c28548ef3670" providerId="ADAL" clId="{0228CA82-F466-406F-9803-3C7D3BDA789F}"/>
    <pc:docChg chg="undo custSel modSld">
      <pc:chgData name="Arrate García Campos" userId="30c0d9ae-86ee-4a5e-8158-c28548ef3670" providerId="ADAL" clId="{0228CA82-F466-406F-9803-3C7D3BDA789F}" dt="2023-11-21T14:30:36.882" v="313" actId="20577"/>
      <pc:docMkLst>
        <pc:docMk/>
      </pc:docMkLst>
      <pc:sldChg chg="delSp modSp mod delAnim">
        <pc:chgData name="Arrate García Campos" userId="30c0d9ae-86ee-4a5e-8158-c28548ef3670" providerId="ADAL" clId="{0228CA82-F466-406F-9803-3C7D3BDA789F}" dt="2023-11-21T14:30:22.815" v="310" actId="20577"/>
        <pc:sldMkLst>
          <pc:docMk/>
          <pc:sldMk cId="2536561960" sldId="474"/>
        </pc:sldMkLst>
        <pc:spChg chg="mod">
          <ac:chgData name="Arrate García Campos" userId="30c0d9ae-86ee-4a5e-8158-c28548ef3670" providerId="ADAL" clId="{0228CA82-F466-406F-9803-3C7D3BDA789F}" dt="2023-11-21T14:30:22.815" v="310" actId="20577"/>
          <ac:spMkLst>
            <pc:docMk/>
            <pc:sldMk cId="2536561960" sldId="474"/>
            <ac:spMk id="4" creationId="{05137AC4-D8BA-9D32-A400-60AA99945BFD}"/>
          </ac:spMkLst>
        </pc:spChg>
        <pc:spChg chg="del">
          <ac:chgData name="Arrate García Campos" userId="30c0d9ae-86ee-4a5e-8158-c28548ef3670" providerId="ADAL" clId="{0228CA82-F466-406F-9803-3C7D3BDA789F}" dt="2023-11-21T12:50:32.565" v="2" actId="478"/>
          <ac:spMkLst>
            <pc:docMk/>
            <pc:sldMk cId="2536561960" sldId="474"/>
            <ac:spMk id="11" creationId="{889D4DE6-726B-598C-D6BD-879387D6B238}"/>
          </ac:spMkLst>
        </pc:spChg>
        <pc:spChg chg="del">
          <ac:chgData name="Arrate García Campos" userId="30c0d9ae-86ee-4a5e-8158-c28548ef3670" providerId="ADAL" clId="{0228CA82-F466-406F-9803-3C7D3BDA789F}" dt="2023-11-21T12:50:32.565" v="2" actId="478"/>
          <ac:spMkLst>
            <pc:docMk/>
            <pc:sldMk cId="2536561960" sldId="474"/>
            <ac:spMk id="19" creationId="{A87368DB-2B48-52BC-7D65-4C278A6CFA6A}"/>
          </ac:spMkLst>
        </pc:spChg>
      </pc:sldChg>
      <pc:sldChg chg="modSp mod">
        <pc:chgData name="Arrate García Campos" userId="30c0d9ae-86ee-4a5e-8158-c28548ef3670" providerId="ADAL" clId="{0228CA82-F466-406F-9803-3C7D3BDA789F}" dt="2023-11-21T13:13:55.497" v="242" actId="20577"/>
        <pc:sldMkLst>
          <pc:docMk/>
          <pc:sldMk cId="3428252277" sldId="480"/>
        </pc:sldMkLst>
        <pc:spChg chg="mod">
          <ac:chgData name="Arrate García Campos" userId="30c0d9ae-86ee-4a5e-8158-c28548ef3670" providerId="ADAL" clId="{0228CA82-F466-406F-9803-3C7D3BDA789F}" dt="2023-11-21T13:13:30.650" v="236" actId="20577"/>
          <ac:spMkLst>
            <pc:docMk/>
            <pc:sldMk cId="3428252277" sldId="480"/>
            <ac:spMk id="7" creationId="{E185DD6C-CCE1-16A7-E7BC-CE5D7C8BECA3}"/>
          </ac:spMkLst>
        </pc:spChg>
        <pc:spChg chg="mod">
          <ac:chgData name="Arrate García Campos" userId="30c0d9ae-86ee-4a5e-8158-c28548ef3670" providerId="ADAL" clId="{0228CA82-F466-406F-9803-3C7D3BDA789F}" dt="2023-11-21T13:13:55.497" v="242" actId="20577"/>
          <ac:spMkLst>
            <pc:docMk/>
            <pc:sldMk cId="3428252277" sldId="480"/>
            <ac:spMk id="11" creationId="{18773B52-0FA3-2BE9-D0A4-397BBDB92C4C}"/>
          </ac:spMkLst>
        </pc:spChg>
      </pc:sldChg>
      <pc:sldChg chg="modSp mod">
        <pc:chgData name="Arrate García Campos" userId="30c0d9ae-86ee-4a5e-8158-c28548ef3670" providerId="ADAL" clId="{0228CA82-F466-406F-9803-3C7D3BDA789F}" dt="2023-11-21T13:18:06.273" v="247" actId="113"/>
        <pc:sldMkLst>
          <pc:docMk/>
          <pc:sldMk cId="2888078129" sldId="481"/>
        </pc:sldMkLst>
        <pc:spChg chg="mod">
          <ac:chgData name="Arrate García Campos" userId="30c0d9ae-86ee-4a5e-8158-c28548ef3670" providerId="ADAL" clId="{0228CA82-F466-406F-9803-3C7D3BDA789F}" dt="2023-11-21T13:18:06.273" v="247" actId="113"/>
          <ac:spMkLst>
            <pc:docMk/>
            <pc:sldMk cId="2888078129" sldId="481"/>
            <ac:spMk id="3" creationId="{854C9511-2BFF-5A68-F0EF-A57F07BADBD8}"/>
          </ac:spMkLst>
        </pc:spChg>
      </pc:sldChg>
      <pc:sldChg chg="modSp mod">
        <pc:chgData name="Arrate García Campos" userId="30c0d9ae-86ee-4a5e-8158-c28548ef3670" providerId="ADAL" clId="{0228CA82-F466-406F-9803-3C7D3BDA789F}" dt="2023-11-21T13:01:42.874" v="233" actId="404"/>
        <pc:sldMkLst>
          <pc:docMk/>
          <pc:sldMk cId="1044419270" sldId="493"/>
        </pc:sldMkLst>
        <pc:spChg chg="mod">
          <ac:chgData name="Arrate García Campos" userId="30c0d9ae-86ee-4a5e-8158-c28548ef3670" providerId="ADAL" clId="{0228CA82-F466-406F-9803-3C7D3BDA789F}" dt="2023-11-21T13:01:42.874" v="233" actId="404"/>
          <ac:spMkLst>
            <pc:docMk/>
            <pc:sldMk cId="1044419270" sldId="493"/>
            <ac:spMk id="8" creationId="{07ACD056-F665-64BD-EE44-515417E63251}"/>
          </ac:spMkLst>
        </pc:spChg>
      </pc:sldChg>
      <pc:sldChg chg="modSp">
        <pc:chgData name="Arrate García Campos" userId="30c0d9ae-86ee-4a5e-8158-c28548ef3670" providerId="ADAL" clId="{0228CA82-F466-406F-9803-3C7D3BDA789F}" dt="2023-11-21T13:17:22.990" v="245" actId="113"/>
        <pc:sldMkLst>
          <pc:docMk/>
          <pc:sldMk cId="3590353542" sldId="534"/>
        </pc:sldMkLst>
        <pc:spChg chg="mod">
          <ac:chgData name="Arrate García Campos" userId="30c0d9ae-86ee-4a5e-8158-c28548ef3670" providerId="ADAL" clId="{0228CA82-F466-406F-9803-3C7D3BDA789F}" dt="2023-11-21T13:17:22.990" v="245" actId="113"/>
          <ac:spMkLst>
            <pc:docMk/>
            <pc:sldMk cId="3590353542" sldId="534"/>
            <ac:spMk id="14" creationId="{DB66C61F-64F5-FFF2-A9B3-D37457256160}"/>
          </ac:spMkLst>
        </pc:spChg>
      </pc:sldChg>
      <pc:sldChg chg="modSp mod">
        <pc:chgData name="Arrate García Campos" userId="30c0d9ae-86ee-4a5e-8158-c28548ef3670" providerId="ADAL" clId="{0228CA82-F466-406F-9803-3C7D3BDA789F}" dt="2023-11-21T13:17:56.522" v="246" actId="113"/>
        <pc:sldMkLst>
          <pc:docMk/>
          <pc:sldMk cId="4212777216" sldId="546"/>
        </pc:sldMkLst>
        <pc:spChg chg="mod">
          <ac:chgData name="Arrate García Campos" userId="30c0d9ae-86ee-4a5e-8158-c28548ef3670" providerId="ADAL" clId="{0228CA82-F466-406F-9803-3C7D3BDA789F}" dt="2023-11-21T13:17:56.522" v="246" actId="113"/>
          <ac:spMkLst>
            <pc:docMk/>
            <pc:sldMk cId="4212777216" sldId="546"/>
            <ac:spMk id="2" creationId="{92334F42-8CCE-5C80-A0BD-C3460A445DE2}"/>
          </ac:spMkLst>
        </pc:spChg>
      </pc:sldChg>
      <pc:sldChg chg="addSp delSp modSp mod">
        <pc:chgData name="Arrate García Campos" userId="30c0d9ae-86ee-4a5e-8158-c28548ef3670" providerId="ADAL" clId="{0228CA82-F466-406F-9803-3C7D3BDA789F}" dt="2023-11-21T14:30:27.280" v="311" actId="20577"/>
        <pc:sldMkLst>
          <pc:docMk/>
          <pc:sldMk cId="2044030263" sldId="555"/>
        </pc:sldMkLst>
        <pc:spChg chg="mod">
          <ac:chgData name="Arrate García Campos" userId="30c0d9ae-86ee-4a5e-8158-c28548ef3670" providerId="ADAL" clId="{0228CA82-F466-406F-9803-3C7D3BDA789F}" dt="2023-11-21T12:53:11.155" v="159" actId="1036"/>
          <ac:spMkLst>
            <pc:docMk/>
            <pc:sldMk cId="2044030263" sldId="555"/>
            <ac:spMk id="3" creationId="{DD162C82-B4B5-64B2-691F-10136E675E7B}"/>
          </ac:spMkLst>
        </pc:spChg>
        <pc:spChg chg="del">
          <ac:chgData name="Arrate García Campos" userId="30c0d9ae-86ee-4a5e-8158-c28548ef3670" providerId="ADAL" clId="{0228CA82-F466-406F-9803-3C7D3BDA789F}" dt="2023-11-20T16:57:10.045" v="0" actId="478"/>
          <ac:spMkLst>
            <pc:docMk/>
            <pc:sldMk cId="2044030263" sldId="555"/>
            <ac:spMk id="4" creationId="{C4B31283-389A-640A-B58B-F66F16A2EAED}"/>
          </ac:spMkLst>
        </pc:spChg>
        <pc:spChg chg="mod">
          <ac:chgData name="Arrate García Campos" userId="30c0d9ae-86ee-4a5e-8158-c28548ef3670" providerId="ADAL" clId="{0228CA82-F466-406F-9803-3C7D3BDA789F}" dt="2023-11-21T14:30:27.280" v="311" actId="20577"/>
          <ac:spMkLst>
            <pc:docMk/>
            <pc:sldMk cId="2044030263" sldId="555"/>
            <ac:spMk id="7" creationId="{5F8950B2-EF9E-79B6-B416-5FB885538DE2}"/>
          </ac:spMkLst>
        </pc:spChg>
        <pc:spChg chg="add mod">
          <ac:chgData name="Arrate García Campos" userId="30c0d9ae-86ee-4a5e-8158-c28548ef3670" providerId="ADAL" clId="{0228CA82-F466-406F-9803-3C7D3BDA789F}" dt="2023-11-21T12:51:11.078" v="102" actId="1037"/>
          <ac:spMkLst>
            <pc:docMk/>
            <pc:sldMk cId="2044030263" sldId="555"/>
            <ac:spMk id="8" creationId="{36FDC3C8-0EE4-B3C4-AB15-49CCC6C5A19E}"/>
          </ac:spMkLst>
        </pc:spChg>
        <pc:spChg chg="add mod">
          <ac:chgData name="Arrate García Campos" userId="30c0d9ae-86ee-4a5e-8158-c28548ef3670" providerId="ADAL" clId="{0228CA82-F466-406F-9803-3C7D3BDA789F}" dt="2023-11-21T12:55:50.295" v="175" actId="2085"/>
          <ac:spMkLst>
            <pc:docMk/>
            <pc:sldMk cId="2044030263" sldId="555"/>
            <ac:spMk id="10" creationId="{5FAD695D-88E2-BB76-FC3E-1A7E9BF0618C}"/>
          </ac:spMkLst>
        </pc:spChg>
        <pc:graphicFrameChg chg="add del mod">
          <ac:chgData name="Arrate García Campos" userId="30c0d9ae-86ee-4a5e-8158-c28548ef3670" providerId="ADAL" clId="{0228CA82-F466-406F-9803-3C7D3BDA789F}" dt="2023-11-21T12:55:13.391" v="167" actId="478"/>
          <ac:graphicFrameMkLst>
            <pc:docMk/>
            <pc:sldMk cId="2044030263" sldId="555"/>
            <ac:graphicFrameMk id="4" creationId="{FBFDD10C-B1D0-492D-9E98-2EFFBE6E34FA}"/>
          </ac:graphicFrameMkLst>
        </pc:graphicFrameChg>
        <pc:graphicFrameChg chg="mod">
          <ac:chgData name="Arrate García Campos" userId="30c0d9ae-86ee-4a5e-8158-c28548ef3670" providerId="ADAL" clId="{0228CA82-F466-406F-9803-3C7D3BDA789F}" dt="2023-11-21T12:52:55.436" v="133" actId="1076"/>
          <ac:graphicFrameMkLst>
            <pc:docMk/>
            <pc:sldMk cId="2044030263" sldId="555"/>
            <ac:graphicFrameMk id="6" creationId="{C070BB03-D32E-6B37-53B4-8FC64E1186EA}"/>
          </ac:graphicFrameMkLst>
        </pc:graphicFrameChg>
        <pc:picChg chg="mod modCrop">
          <ac:chgData name="Arrate García Campos" userId="30c0d9ae-86ee-4a5e-8158-c28548ef3670" providerId="ADAL" clId="{0228CA82-F466-406F-9803-3C7D3BDA789F}" dt="2023-11-21T12:55:24.342" v="172" actId="1076"/>
          <ac:picMkLst>
            <pc:docMk/>
            <pc:sldMk cId="2044030263" sldId="555"/>
            <ac:picMk id="9" creationId="{E121DF30-37E7-CB94-67D6-CDBAE141B9C2}"/>
          </ac:picMkLst>
        </pc:picChg>
      </pc:sldChg>
      <pc:sldChg chg="modSp mod">
        <pc:chgData name="Arrate García Campos" userId="30c0d9ae-86ee-4a5e-8158-c28548ef3670" providerId="ADAL" clId="{0228CA82-F466-406F-9803-3C7D3BDA789F}" dt="2023-11-21T14:30:32.148" v="312" actId="20577"/>
        <pc:sldMkLst>
          <pc:docMk/>
          <pc:sldMk cId="2336720980" sldId="556"/>
        </pc:sldMkLst>
        <pc:spChg chg="mod">
          <ac:chgData name="Arrate García Campos" userId="30c0d9ae-86ee-4a5e-8158-c28548ef3670" providerId="ADAL" clId="{0228CA82-F466-406F-9803-3C7D3BDA789F}" dt="2023-11-21T13:18:36.028" v="251" actId="113"/>
          <ac:spMkLst>
            <pc:docMk/>
            <pc:sldMk cId="2336720980" sldId="556"/>
            <ac:spMk id="2" creationId="{322F8907-2DE7-AB51-FD60-AAAB3120288A}"/>
          </ac:spMkLst>
        </pc:spChg>
        <pc:spChg chg="mod">
          <ac:chgData name="Arrate García Campos" userId="30c0d9ae-86ee-4a5e-8158-c28548ef3670" providerId="ADAL" clId="{0228CA82-F466-406F-9803-3C7D3BDA789F}" dt="2023-11-21T14:30:32.148" v="312" actId="20577"/>
          <ac:spMkLst>
            <pc:docMk/>
            <pc:sldMk cId="2336720980" sldId="556"/>
            <ac:spMk id="5" creationId="{373546CC-579D-9C08-0370-6E885C105621}"/>
          </ac:spMkLst>
        </pc:spChg>
      </pc:sldChg>
      <pc:sldChg chg="modSp mod">
        <pc:chgData name="Arrate García Campos" userId="30c0d9ae-86ee-4a5e-8158-c28548ef3670" providerId="ADAL" clId="{0228CA82-F466-406F-9803-3C7D3BDA789F}" dt="2023-11-21T14:29:53.656" v="301" actId="20577"/>
        <pc:sldMkLst>
          <pc:docMk/>
          <pc:sldMk cId="3121986524" sldId="569"/>
        </pc:sldMkLst>
        <pc:spChg chg="mod">
          <ac:chgData name="Arrate García Campos" userId="30c0d9ae-86ee-4a5e-8158-c28548ef3670" providerId="ADAL" clId="{0228CA82-F466-406F-9803-3C7D3BDA789F}" dt="2023-11-21T14:29:53.656" v="301" actId="20577"/>
          <ac:spMkLst>
            <pc:docMk/>
            <pc:sldMk cId="3121986524" sldId="569"/>
            <ac:spMk id="2" creationId="{80635EAA-AFAB-64C5-AD42-27D2CF4C68FB}"/>
          </ac:spMkLst>
        </pc:spChg>
      </pc:sldChg>
      <pc:sldChg chg="modSp mod">
        <pc:chgData name="Arrate García Campos" userId="30c0d9ae-86ee-4a5e-8158-c28548ef3670" providerId="ADAL" clId="{0228CA82-F466-406F-9803-3C7D3BDA789F}" dt="2023-11-21T14:30:00.488" v="304" actId="20577"/>
        <pc:sldMkLst>
          <pc:docMk/>
          <pc:sldMk cId="1190236626" sldId="572"/>
        </pc:sldMkLst>
        <pc:spChg chg="mod">
          <ac:chgData name="Arrate García Campos" userId="30c0d9ae-86ee-4a5e-8158-c28548ef3670" providerId="ADAL" clId="{0228CA82-F466-406F-9803-3C7D3BDA789F}" dt="2023-11-21T14:30:00.488" v="304" actId="20577"/>
          <ac:spMkLst>
            <pc:docMk/>
            <pc:sldMk cId="1190236626" sldId="572"/>
            <ac:spMk id="2" creationId="{80635EAA-AFAB-64C5-AD42-27D2CF4C68FB}"/>
          </ac:spMkLst>
        </pc:spChg>
      </pc:sldChg>
      <pc:sldChg chg="modSp mod">
        <pc:chgData name="Arrate García Campos" userId="30c0d9ae-86ee-4a5e-8158-c28548ef3670" providerId="ADAL" clId="{0228CA82-F466-406F-9803-3C7D3BDA789F}" dt="2023-11-21T14:30:10.105" v="307" actId="20577"/>
        <pc:sldMkLst>
          <pc:docMk/>
          <pc:sldMk cId="1822657228" sldId="573"/>
        </pc:sldMkLst>
        <pc:spChg chg="mod">
          <ac:chgData name="Arrate García Campos" userId="30c0d9ae-86ee-4a5e-8158-c28548ef3670" providerId="ADAL" clId="{0228CA82-F466-406F-9803-3C7D3BDA789F}" dt="2023-11-21T14:30:10.105" v="307" actId="20577"/>
          <ac:spMkLst>
            <pc:docMk/>
            <pc:sldMk cId="1822657228" sldId="573"/>
            <ac:spMk id="2" creationId="{80635EAA-AFAB-64C5-AD42-27D2CF4C68FB}"/>
          </ac:spMkLst>
        </pc:spChg>
        <pc:spChg chg="mod">
          <ac:chgData name="Arrate García Campos" userId="30c0d9ae-86ee-4a5e-8158-c28548ef3670" providerId="ADAL" clId="{0228CA82-F466-406F-9803-3C7D3BDA789F}" dt="2023-11-21T13:07:57.883" v="234" actId="20577"/>
          <ac:spMkLst>
            <pc:docMk/>
            <pc:sldMk cId="1822657228" sldId="573"/>
            <ac:spMk id="5" creationId="{D519250C-A10C-1332-1BDB-90550F3733BA}"/>
          </ac:spMkLst>
        </pc:spChg>
      </pc:sldChg>
      <pc:sldChg chg="modSp mod">
        <pc:chgData name="Arrate García Campos" userId="30c0d9ae-86ee-4a5e-8158-c28548ef3670" providerId="ADAL" clId="{0228CA82-F466-406F-9803-3C7D3BDA789F}" dt="2023-11-21T14:30:36.882" v="313" actId="20577"/>
        <pc:sldMkLst>
          <pc:docMk/>
          <pc:sldMk cId="3715661600" sldId="577"/>
        </pc:sldMkLst>
        <pc:spChg chg="mod">
          <ac:chgData name="Arrate García Campos" userId="30c0d9ae-86ee-4a5e-8158-c28548ef3670" providerId="ADAL" clId="{0228CA82-F466-406F-9803-3C7D3BDA789F}" dt="2023-11-21T14:30:36.882" v="313" actId="20577"/>
          <ac:spMkLst>
            <pc:docMk/>
            <pc:sldMk cId="3715661600" sldId="577"/>
            <ac:spMk id="5" creationId="{373546CC-579D-9C08-0370-6E885C105621}"/>
          </ac:spMkLst>
        </pc:spChg>
        <pc:spChg chg="mod">
          <ac:chgData name="Arrate García Campos" userId="30c0d9ae-86ee-4a5e-8158-c28548ef3670" providerId="ADAL" clId="{0228CA82-F466-406F-9803-3C7D3BDA789F}" dt="2023-11-21T14:27:35.467" v="258" actId="20577"/>
          <ac:spMkLst>
            <pc:docMk/>
            <pc:sldMk cId="3715661600" sldId="577"/>
            <ac:spMk id="6" creationId="{ED3C0650-BB26-4BA6-E3B8-047C83C1E0E9}"/>
          </ac:spMkLst>
        </pc:spChg>
      </pc:sldChg>
      <pc:sldChg chg="modSp mod">
        <pc:chgData name="Arrate García Campos" userId="30c0d9ae-86ee-4a5e-8158-c28548ef3670" providerId="ADAL" clId="{0228CA82-F466-406F-9803-3C7D3BDA789F}" dt="2023-11-21T14:28:14.843" v="270" actId="6549"/>
        <pc:sldMkLst>
          <pc:docMk/>
          <pc:sldMk cId="1311113231" sldId="578"/>
        </pc:sldMkLst>
        <pc:spChg chg="mod">
          <ac:chgData name="Arrate García Campos" userId="30c0d9ae-86ee-4a5e-8158-c28548ef3670" providerId="ADAL" clId="{0228CA82-F466-406F-9803-3C7D3BDA789F}" dt="2023-11-21T13:17:08.983" v="243" actId="113"/>
          <ac:spMkLst>
            <pc:docMk/>
            <pc:sldMk cId="1311113231" sldId="578"/>
            <ac:spMk id="4" creationId="{7125C061-AE8F-5A95-175E-9EDC0DB74A2A}"/>
          </ac:spMkLst>
        </pc:spChg>
        <pc:spChg chg="mod">
          <ac:chgData name="Arrate García Campos" userId="30c0d9ae-86ee-4a5e-8158-c28548ef3670" providerId="ADAL" clId="{0228CA82-F466-406F-9803-3C7D3BDA789F}" dt="2023-11-21T14:28:14.843" v="270" actId="6549"/>
          <ac:spMkLst>
            <pc:docMk/>
            <pc:sldMk cId="1311113231" sldId="578"/>
            <ac:spMk id="11" creationId="{6569FB75-AEBB-226D-FF9F-720C768853DF}"/>
          </ac:spMkLst>
        </pc:spChg>
      </pc:sldChg>
      <pc:sldChg chg="modSp mod">
        <pc:chgData name="Arrate García Campos" userId="30c0d9ae-86ee-4a5e-8158-c28548ef3670" providerId="ADAL" clId="{0228CA82-F466-406F-9803-3C7D3BDA789F}" dt="2023-11-21T12:59:30.715" v="176" actId="14100"/>
        <pc:sldMkLst>
          <pc:docMk/>
          <pc:sldMk cId="1071658829" sldId="579"/>
        </pc:sldMkLst>
        <pc:picChg chg="mod">
          <ac:chgData name="Arrate García Campos" userId="30c0d9ae-86ee-4a5e-8158-c28548ef3670" providerId="ADAL" clId="{0228CA82-F466-406F-9803-3C7D3BDA789F}" dt="2023-11-21T12:59:30.715" v="176" actId="14100"/>
          <ac:picMkLst>
            <pc:docMk/>
            <pc:sldMk cId="1071658829" sldId="579"/>
            <ac:picMk id="4" creationId="{3FC78B6A-D2F2-6077-06F4-BC39B05E0453}"/>
          </ac:picMkLst>
        </pc:picChg>
      </pc:sldChg>
      <pc:sldChg chg="modSp mod">
        <pc:chgData name="Arrate García Campos" userId="30c0d9ae-86ee-4a5e-8158-c28548ef3670" providerId="ADAL" clId="{0228CA82-F466-406F-9803-3C7D3BDA789F}" dt="2023-11-21T13:01:15.369" v="191" actId="1036"/>
        <pc:sldMkLst>
          <pc:docMk/>
          <pc:sldMk cId="3759398421" sldId="580"/>
        </pc:sldMkLst>
        <pc:spChg chg="mod">
          <ac:chgData name="Arrate García Campos" userId="30c0d9ae-86ee-4a5e-8158-c28548ef3670" providerId="ADAL" clId="{0228CA82-F466-406F-9803-3C7D3BDA789F}" dt="2023-11-21T13:01:05.790" v="189" actId="20577"/>
          <ac:spMkLst>
            <pc:docMk/>
            <pc:sldMk cId="3759398421" sldId="580"/>
            <ac:spMk id="24578" creationId="{00000000-0000-0000-0000-000000000000}"/>
          </ac:spMkLst>
        </pc:spChg>
        <pc:graphicFrameChg chg="mod">
          <ac:chgData name="Arrate García Campos" userId="30c0d9ae-86ee-4a5e-8158-c28548ef3670" providerId="ADAL" clId="{0228CA82-F466-406F-9803-3C7D3BDA789F}" dt="2023-11-21T13:01:15.369" v="191" actId="1036"/>
          <ac:graphicFrameMkLst>
            <pc:docMk/>
            <pc:sldMk cId="3759398421" sldId="580"/>
            <ac:graphicFrameMk id="2" creationId="{E46F94F3-C4A2-2DAC-B2CE-A0328EFD619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205380577427823"/>
          <c:y val="3.5084679145963062E-2"/>
          <c:w val="0.42294619422572177"/>
          <c:h val="0.8572490547604786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Habitualmente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Restos de podas y siegas</c:v>
                </c:pt>
                <c:pt idx="1">
                  <c:v>Orgánico</c:v>
                </c:pt>
                <c:pt idx="2">
                  <c:v>Aceite doméstico</c:v>
                </c:pt>
                <c:pt idx="3">
                  <c:v> Medicamentos y envases de medicamentos</c:v>
                </c:pt>
                <c:pt idx="4">
                  <c:v>Enseres domésticos (electrodomésticos, mobiliario, consumibles informáticos, etc.)</c:v>
                </c:pt>
                <c:pt idx="5">
                  <c:v>Ropa y calzado</c:v>
                </c:pt>
                <c:pt idx="6">
                  <c:v>Pilas</c:v>
                </c:pt>
                <c:pt idx="7">
                  <c:v>Papel</c:v>
                </c:pt>
                <c:pt idx="8">
                  <c:v>Plásticos y envases ligeros (briks,latas, etc.)</c:v>
                </c:pt>
                <c:pt idx="9">
                  <c:v>Vidrio</c:v>
                </c:pt>
              </c:strCache>
            </c:strRef>
          </c:cat>
          <c:val>
            <c:numRef>
              <c:f>Hoja1!$B$2:$B$11</c:f>
              <c:numCache>
                <c:formatCode>0.0%</c:formatCode>
                <c:ptCount val="10"/>
                <c:pt idx="0" formatCode="0.00%">
                  <c:v>0.93600000000000005</c:v>
                </c:pt>
                <c:pt idx="1">
                  <c:v>0.77800000000000002</c:v>
                </c:pt>
                <c:pt idx="2">
                  <c:v>0.79500000000000004</c:v>
                </c:pt>
                <c:pt idx="3">
                  <c:v>0.82699999999999996</c:v>
                </c:pt>
                <c:pt idx="4">
                  <c:v>0.90100000000000002</c:v>
                </c:pt>
                <c:pt idx="5">
                  <c:v>0.90200000000000002</c:v>
                </c:pt>
                <c:pt idx="6">
                  <c:v>0.90700000000000003</c:v>
                </c:pt>
                <c:pt idx="7">
                  <c:v>0.95099999999999996</c:v>
                </c:pt>
                <c:pt idx="8">
                  <c:v>0.95199999999999996</c:v>
                </c:pt>
                <c:pt idx="9">
                  <c:v>0.95699999999999996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A-4132-A661-941D8CE969B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 veces</c:v>
                </c:pt>
              </c:strCache>
            </c:strRef>
          </c:tx>
          <c:spPr>
            <a:solidFill>
              <a:srgbClr val="1E3D4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4166666666666669E-2"/>
                  <c:y val="-3.82741954319598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5A-4132-A661-941D8CE969BB}"/>
                </c:ext>
              </c:extLst>
            </c:dLbl>
            <c:dLbl>
              <c:idx val="1"/>
              <c:layout>
                <c:manualLayout>
                  <c:x val="-5.8333333333333334E-2"/>
                  <c:y val="-4.14637117179564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5A-4132-A661-941D8CE969BB}"/>
                </c:ext>
              </c:extLst>
            </c:dLbl>
            <c:dLbl>
              <c:idx val="2"/>
              <c:layout>
                <c:manualLayout>
                  <c:x val="-5.2083333333333336E-2"/>
                  <c:y val="-3.82741954319597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5A-4132-A661-941D8CE969BB}"/>
                </c:ext>
              </c:extLst>
            </c:dLbl>
            <c:dLbl>
              <c:idx val="3"/>
              <c:layout>
                <c:manualLayout>
                  <c:x val="-5.4166666666666669E-2"/>
                  <c:y val="-4.46532280039529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5A-4132-A661-941D8CE969BB}"/>
                </c:ext>
              </c:extLst>
            </c:dLbl>
            <c:dLbl>
              <c:idx val="4"/>
              <c:layout>
                <c:manualLayout>
                  <c:x val="-4.791666666666667E-2"/>
                  <c:y val="-4.1463711717956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F5A-4132-A661-941D8CE969BB}"/>
                </c:ext>
              </c:extLst>
            </c:dLbl>
            <c:dLbl>
              <c:idx val="5"/>
              <c:layout>
                <c:manualLayout>
                  <c:x val="-5.2083333333333488E-2"/>
                  <c:y val="-4.14637117179563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5A-4132-A661-941D8CE969BB}"/>
                </c:ext>
              </c:extLst>
            </c:dLbl>
            <c:dLbl>
              <c:idx val="6"/>
              <c:layout>
                <c:manualLayout>
                  <c:x val="-0.05"/>
                  <c:y val="-5.10322605759462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F5A-4132-A661-941D8CE969BB}"/>
                </c:ext>
              </c:extLst>
            </c:dLbl>
            <c:dLbl>
              <c:idx val="7"/>
              <c:layout>
                <c:manualLayout>
                  <c:x val="-5.8333333333333487E-2"/>
                  <c:y val="-4.14637117179563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F5A-4132-A661-941D8CE969BB}"/>
                </c:ext>
              </c:extLst>
            </c:dLbl>
            <c:dLbl>
              <c:idx val="8"/>
              <c:layout>
                <c:manualLayout>
                  <c:x val="-5.2083333333333336E-2"/>
                  <c:y val="-4.14637117179563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F5A-4132-A661-941D8CE969BB}"/>
                </c:ext>
              </c:extLst>
            </c:dLbl>
            <c:dLbl>
              <c:idx val="9"/>
              <c:layout>
                <c:manualLayout>
                  <c:x val="-5.4166666666666669E-2"/>
                  <c:y val="-4.14637117179563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5A-4132-A661-941D8CE969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Restos de podas y siegas</c:v>
                </c:pt>
                <c:pt idx="1">
                  <c:v>Orgánico</c:v>
                </c:pt>
                <c:pt idx="2">
                  <c:v>Aceite doméstico</c:v>
                </c:pt>
                <c:pt idx="3">
                  <c:v> Medicamentos y envases de medicamentos</c:v>
                </c:pt>
                <c:pt idx="4">
                  <c:v>Enseres domésticos (electrodomésticos, mobiliario, consumibles informáticos, etc.)</c:v>
                </c:pt>
                <c:pt idx="5">
                  <c:v>Ropa y calzado</c:v>
                </c:pt>
                <c:pt idx="6">
                  <c:v>Pilas</c:v>
                </c:pt>
                <c:pt idx="7">
                  <c:v>Papel</c:v>
                </c:pt>
                <c:pt idx="8">
                  <c:v>Plásticos y envases ligeros (briks,latas, etc.)</c:v>
                </c:pt>
                <c:pt idx="9">
                  <c:v>Vidrio</c:v>
                </c:pt>
              </c:strCache>
            </c:strRef>
          </c:cat>
          <c:val>
            <c:numRef>
              <c:f>Hoja1!$C$2:$C$11</c:f>
              <c:numCache>
                <c:formatCode>0.0%</c:formatCode>
                <c:ptCount val="10"/>
                <c:pt idx="0" formatCode="0.00%">
                  <c:v>2.9000000000000001E-2</c:v>
                </c:pt>
                <c:pt idx="1">
                  <c:v>3.7999999999999999E-2</c:v>
                </c:pt>
                <c:pt idx="2">
                  <c:v>4.3999999999999997E-2</c:v>
                </c:pt>
                <c:pt idx="3">
                  <c:v>3.2000000000000001E-2</c:v>
                </c:pt>
                <c:pt idx="4">
                  <c:v>1.2999999999999999E-2</c:v>
                </c:pt>
                <c:pt idx="5">
                  <c:v>2.7E-2</c:v>
                </c:pt>
                <c:pt idx="6">
                  <c:v>2.3E-2</c:v>
                </c:pt>
                <c:pt idx="7">
                  <c:v>2.5999999999999999E-2</c:v>
                </c:pt>
                <c:pt idx="8">
                  <c:v>0.03</c:v>
                </c:pt>
                <c:pt idx="9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5A-4132-A661-941D8CE969B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Nunca o casi nunca</c:v>
                </c:pt>
              </c:strCache>
            </c:strRef>
          </c:tx>
          <c:spPr>
            <a:solidFill>
              <a:srgbClr val="007AA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3749999999999847E-2"/>
                  <c:y val="-1.1694757949812566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58-4E1E-AE62-1AC88F515BCC}"/>
                </c:ext>
              </c:extLst>
            </c:dLbl>
            <c:dLbl>
              <c:idx val="1"/>
              <c:layout>
                <c:manualLayout>
                  <c:x val="9.37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58-4E1E-AE62-1AC88F515BCC}"/>
                </c:ext>
              </c:extLst>
            </c:dLbl>
            <c:dLbl>
              <c:idx val="2"/>
              <c:layout>
                <c:manualLayout>
                  <c:x val="9.58333333333333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58-4E1E-AE62-1AC88F515BCC}"/>
                </c:ext>
              </c:extLst>
            </c:dLbl>
            <c:dLbl>
              <c:idx val="3"/>
              <c:layout>
                <c:manualLayout>
                  <c:x val="9.583333333333334E-2"/>
                  <c:y val="-1.1694757949812566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58-4E1E-AE62-1AC88F515BCC}"/>
                </c:ext>
              </c:extLst>
            </c:dLbl>
            <c:dLbl>
              <c:idx val="4"/>
              <c:layout>
                <c:manualLayout>
                  <c:x val="0.10416666666666667"/>
                  <c:y val="-5.847378974906282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58-4E1E-AE62-1AC88F515BCC}"/>
                </c:ext>
              </c:extLst>
            </c:dLbl>
            <c:dLbl>
              <c:idx val="5"/>
              <c:layout>
                <c:manualLayout>
                  <c:x val="0.1125"/>
                  <c:y val="-5.847378974906282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58-4E1E-AE62-1AC88F515BCC}"/>
                </c:ext>
              </c:extLst>
            </c:dLbl>
            <c:dLbl>
              <c:idx val="6"/>
              <c:layout>
                <c:manualLayout>
                  <c:x val="0.1229166666666666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58-4E1E-AE62-1AC88F515BCC}"/>
                </c:ext>
              </c:extLst>
            </c:dLbl>
            <c:dLbl>
              <c:idx val="7"/>
              <c:layout>
                <c:manualLayout>
                  <c:x val="9.37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58-4E1E-AE62-1AC88F515BCC}"/>
                </c:ext>
              </c:extLst>
            </c:dLbl>
            <c:dLbl>
              <c:idx val="8"/>
              <c:layout>
                <c:manualLayout>
                  <c:x val="9.7916666666666666E-2"/>
                  <c:y val="-2.9236894874531414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58-4E1E-AE62-1AC88F515BCC}"/>
                </c:ext>
              </c:extLst>
            </c:dLbl>
            <c:dLbl>
              <c:idx val="9"/>
              <c:layout>
                <c:manualLayout>
                  <c:x val="9.7916666666666666E-2"/>
                  <c:y val="-7.3092237186328535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58-4E1E-AE62-1AC88F515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Restos de podas y siegas</c:v>
                </c:pt>
                <c:pt idx="1">
                  <c:v>Orgánico</c:v>
                </c:pt>
                <c:pt idx="2">
                  <c:v>Aceite doméstico</c:v>
                </c:pt>
                <c:pt idx="3">
                  <c:v> Medicamentos y envases de medicamentos</c:v>
                </c:pt>
                <c:pt idx="4">
                  <c:v>Enseres domésticos (electrodomésticos, mobiliario, consumibles informáticos, etc.)</c:v>
                </c:pt>
                <c:pt idx="5">
                  <c:v>Ropa y calzado</c:v>
                </c:pt>
                <c:pt idx="6">
                  <c:v>Pilas</c:v>
                </c:pt>
                <c:pt idx="7">
                  <c:v>Papel</c:v>
                </c:pt>
                <c:pt idx="8">
                  <c:v>Plásticos y envases ligeros (briks,latas, etc.)</c:v>
                </c:pt>
                <c:pt idx="9">
                  <c:v>Vidrio</c:v>
                </c:pt>
              </c:strCache>
            </c:strRef>
          </c:cat>
          <c:val>
            <c:numRef>
              <c:f>Hoja1!$D$2:$D$11</c:f>
              <c:numCache>
                <c:formatCode>0.0%</c:formatCode>
                <c:ptCount val="10"/>
                <c:pt idx="0" formatCode="0.00%">
                  <c:v>3.4000000000000002E-2</c:v>
                </c:pt>
                <c:pt idx="1">
                  <c:v>0.17699999999999999</c:v>
                </c:pt>
                <c:pt idx="2">
                  <c:v>0.129</c:v>
                </c:pt>
                <c:pt idx="3">
                  <c:v>5.6000000000000001E-2</c:v>
                </c:pt>
                <c:pt idx="4">
                  <c:v>1.7000000000000001E-2</c:v>
                </c:pt>
                <c:pt idx="5">
                  <c:v>3.6999999999999998E-2</c:v>
                </c:pt>
                <c:pt idx="6">
                  <c:v>2.9000000000000001E-2</c:v>
                </c:pt>
                <c:pt idx="7">
                  <c:v>2.1999999999999999E-2</c:v>
                </c:pt>
                <c:pt idx="8">
                  <c:v>1.7999999999999999E-2</c:v>
                </c:pt>
                <c:pt idx="9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5A-4132-A661-941D8CE969B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55464032"/>
        <c:axId val="1055473600"/>
      </c:barChart>
      <c:catAx>
        <c:axId val="1055464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55473600"/>
        <c:crosses val="autoZero"/>
        <c:auto val="1"/>
        <c:lblAlgn val="ctr"/>
        <c:lblOffset val="100"/>
        <c:noMultiLvlLbl val="0"/>
      </c:catAx>
      <c:valAx>
        <c:axId val="105547360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5546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397767364624438"/>
          <c:y val="0"/>
          <c:w val="0.17185325494268605"/>
          <c:h val="0.63146355561600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Resto de Cuadrillas</c:v>
                </c:pt>
              </c:strCache>
            </c:strRef>
          </c:tx>
          <c:spPr>
            <a:solidFill>
              <a:srgbClr val="CBDF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Otro motivo: especificar</c:v>
                </c:pt>
                <c:pt idx="1">
                  <c:v>No somos conscientes del coste medioambiental que supone no hacerlo</c:v>
                </c:pt>
                <c:pt idx="2">
                  <c:v>No somos conscientes del coste económico que supone no hacerlo</c:v>
                </c:pt>
                <c:pt idx="3">
                  <c:v>Es complicado y costoso introducirlo en la rutina doméstica</c:v>
                </c:pt>
              </c:strCache>
            </c:strRef>
          </c:cat>
          <c:val>
            <c:numRef>
              <c:f>Hoja1!$B$2:$B$5</c:f>
              <c:numCache>
                <c:formatCode>0.0%</c:formatCode>
                <c:ptCount val="4"/>
                <c:pt idx="0">
                  <c:v>0.152</c:v>
                </c:pt>
                <c:pt idx="1">
                  <c:v>2.5000000000000001E-2</c:v>
                </c:pt>
                <c:pt idx="2">
                  <c:v>5.0999999999999997E-2</c:v>
                </c:pt>
                <c:pt idx="3">
                  <c:v>8.8999999999999996E-2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A5-4EEE-A7E7-1349D7197FE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Vitoria-Gasteiz</c:v>
                </c:pt>
              </c:strCache>
            </c:strRef>
          </c:tx>
          <c:spPr>
            <a:solidFill>
              <a:srgbClr val="7CAECD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7.2691558259135772E-2"/>
                  <c:y val="-1.243323588414676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6A5-4EEE-A7E7-1349D7197F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Otro motivo: especificar</c:v>
                </c:pt>
                <c:pt idx="1">
                  <c:v>No somos conscientes del coste medioambiental que supone no hacerlo</c:v>
                </c:pt>
                <c:pt idx="2">
                  <c:v>No somos conscientes del coste económico que supone no hacerlo</c:v>
                </c:pt>
                <c:pt idx="3">
                  <c:v>Es complicado y costoso introducirlo en la rutina doméstica</c:v>
                </c:pt>
              </c:strCache>
            </c:strRef>
          </c:cat>
          <c:val>
            <c:numRef>
              <c:f>Hoja1!$C$2:$C$5</c:f>
              <c:numCache>
                <c:formatCode>0.0%</c:formatCode>
                <c:ptCount val="4"/>
                <c:pt idx="0">
                  <c:v>0.316</c:v>
                </c:pt>
                <c:pt idx="1">
                  <c:v>5.2999999999999999E-2</c:v>
                </c:pt>
                <c:pt idx="2">
                  <c:v>0</c:v>
                </c:pt>
                <c:pt idx="3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A5-4EEE-A7E7-1349D7197FE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rgbClr val="007AA3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5.9340047558478166E-2"/>
                  <c:y val="-1.243323588414676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A5-4EEE-A7E7-1349D7197F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Otro motivo: especificar</c:v>
                </c:pt>
                <c:pt idx="1">
                  <c:v>No somos conscientes del coste medioambiental que supone no hacerlo</c:v>
                </c:pt>
                <c:pt idx="2">
                  <c:v>No somos conscientes del coste económico que supone no hacerlo</c:v>
                </c:pt>
                <c:pt idx="3">
                  <c:v>Es complicado y costoso introducirlo en la rutina doméstica</c:v>
                </c:pt>
              </c:strCache>
            </c:strRef>
          </c:cat>
          <c:val>
            <c:numRef>
              <c:f>Hoja1!$D$2:$D$5</c:f>
              <c:numCache>
                <c:formatCode>0.0%</c:formatCode>
                <c:ptCount val="4"/>
                <c:pt idx="0">
                  <c:v>0.20799999999999999</c:v>
                </c:pt>
                <c:pt idx="1">
                  <c:v>3.7999999999999999E-2</c:v>
                </c:pt>
                <c:pt idx="2">
                  <c:v>5.7000000000000002E-2</c:v>
                </c:pt>
                <c:pt idx="3">
                  <c:v>9.4E-2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A5-4EEE-A7E7-1349D7197FE0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rgbClr val="1E3D4F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0.18247064624232068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A5-4EEE-A7E7-1349D7197F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Otro motivo: especificar</c:v>
                </c:pt>
                <c:pt idx="1">
                  <c:v>No somos conscientes del coste medioambiental que supone no hacerlo</c:v>
                </c:pt>
                <c:pt idx="2">
                  <c:v>No somos conscientes del coste económico que supone no hacerlo</c:v>
                </c:pt>
                <c:pt idx="3">
                  <c:v>Es complicado y costoso introducirlo en la rutina doméstica</c:v>
                </c:pt>
              </c:strCache>
            </c:strRef>
          </c:cat>
          <c:val>
            <c:numRef>
              <c:f>Hoja1!$E$2:$E$5</c:f>
              <c:numCache>
                <c:formatCode>0.0%</c:formatCode>
                <c:ptCount val="4"/>
                <c:pt idx="0">
                  <c:v>0.156</c:v>
                </c:pt>
                <c:pt idx="1">
                  <c:v>2.1999999999999999E-2</c:v>
                </c:pt>
                <c:pt idx="2">
                  <c:v>2.1999999999999999E-2</c:v>
                </c:pt>
                <c:pt idx="3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A5-4EEE-A7E7-1349D7197FE0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Otro motivo: especificar</c:v>
                </c:pt>
                <c:pt idx="1">
                  <c:v>No somos conscientes del coste medioambiental que supone no hacerlo</c:v>
                </c:pt>
                <c:pt idx="2">
                  <c:v>No somos conscientes del coste económico que supone no hacerlo</c:v>
                </c:pt>
                <c:pt idx="3">
                  <c:v>Es complicado y costoso introducirlo en la rutina doméstica</c:v>
                </c:pt>
              </c:strCache>
            </c:strRef>
          </c:cat>
          <c:val>
            <c:numRef>
              <c:f>Hoja1!$F$2:$F$5</c:f>
              <c:numCache>
                <c:formatCode>0.0%</c:formatCode>
                <c:ptCount val="4"/>
                <c:pt idx="0">
                  <c:v>0.184</c:v>
                </c:pt>
                <c:pt idx="1">
                  <c:v>3.1E-2</c:v>
                </c:pt>
                <c:pt idx="2">
                  <c:v>4.1000000000000002E-2</c:v>
                </c:pt>
                <c:pt idx="3">
                  <c:v>8.2000000000000003E-2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A5-4EEE-A7E7-1349D7197F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2638863"/>
        <c:axId val="182640943"/>
      </c:barChart>
      <c:catAx>
        <c:axId val="1826388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2640943"/>
        <c:crosses val="autoZero"/>
        <c:auto val="1"/>
        <c:lblAlgn val="ctr"/>
        <c:lblOffset val="100"/>
        <c:noMultiLvlLbl val="0"/>
      </c:catAx>
      <c:valAx>
        <c:axId val="182640943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82638863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73447199147695574"/>
          <c:w val="0.84788955907165231"/>
          <c:h val="0.1112836614914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72372979299085"/>
          <c:y val="2.3594119001169912E-2"/>
          <c:w val="0.55561618374997934"/>
          <c:h val="0.814677921422361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Zonas rurales</c:v>
                </c:pt>
              </c:strCache>
            </c:strRef>
          </c:tx>
          <c:spPr>
            <a:solidFill>
              <a:srgbClr val="CBDF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Hay contenedores, pero están lejos</c:v>
                </c:pt>
                <c:pt idx="1">
                  <c:v>Falta de información suficiente</c:v>
                </c:pt>
                <c:pt idx="2">
                  <c:v>Falta de concienciación sobre este tema (creemos que no sirve)</c:v>
                </c:pt>
                <c:pt idx="3">
                  <c:v>Falta de un espacio adecuado para hacerlo dentro del hogar</c:v>
                </c:pt>
                <c:pt idx="4">
                  <c:v>Dejadez y falta de responsabilidad individual</c:v>
                </c:pt>
              </c:strCache>
            </c:strRef>
          </c:cat>
          <c:val>
            <c:numRef>
              <c:f>Hoja1!$B$2:$B$6</c:f>
              <c:numCache>
                <c:formatCode>0.0%</c:formatCode>
                <c:ptCount val="5"/>
                <c:pt idx="0">
                  <c:v>8.8999999999999996E-2</c:v>
                </c:pt>
                <c:pt idx="1">
                  <c:v>0.10100000000000001</c:v>
                </c:pt>
                <c:pt idx="2">
                  <c:v>0.316</c:v>
                </c:pt>
                <c:pt idx="3">
                  <c:v>0.253</c:v>
                </c:pt>
                <c:pt idx="4">
                  <c:v>0.67100000000000004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CC-44C6-AF1F-D7837976A25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Vitoria-Gasteiz</c:v>
                </c:pt>
              </c:strCache>
            </c:strRef>
          </c:tx>
          <c:spPr>
            <a:solidFill>
              <a:srgbClr val="7CAECD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7.2691558259135772E-2"/>
                  <c:y val="-1.243323588414676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CC-44C6-AF1F-D7837976A2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Hay contenedores, pero están lejos</c:v>
                </c:pt>
                <c:pt idx="1">
                  <c:v>Falta de información suficiente</c:v>
                </c:pt>
                <c:pt idx="2">
                  <c:v>Falta de concienciación sobre este tema (creemos que no sirve)</c:v>
                </c:pt>
                <c:pt idx="3">
                  <c:v>Falta de un espacio adecuado para hacerlo dentro del hogar</c:v>
                </c:pt>
                <c:pt idx="4">
                  <c:v>Dejadez y falta de responsabilidad individual</c:v>
                </c:pt>
              </c:strCache>
            </c:strRef>
          </c:cat>
          <c:val>
            <c:numRef>
              <c:f>Hoja1!$C$2:$C$6</c:f>
              <c:numCache>
                <c:formatCode>0.0%</c:formatCode>
                <c:ptCount val="5"/>
                <c:pt idx="0">
                  <c:v>0.105</c:v>
                </c:pt>
                <c:pt idx="1">
                  <c:v>0.105</c:v>
                </c:pt>
                <c:pt idx="2">
                  <c:v>5.2999999999999999E-2</c:v>
                </c:pt>
                <c:pt idx="3">
                  <c:v>0.36799999999999999</c:v>
                </c:pt>
                <c:pt idx="4">
                  <c:v>0.316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CC-44C6-AF1F-D7837976A25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rgbClr val="007AA3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5.9340047558478166E-2"/>
                  <c:y val="-1.243323588414676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CC-44C6-AF1F-D7837976A2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Hay contenedores, pero están lejos</c:v>
                </c:pt>
                <c:pt idx="1">
                  <c:v>Falta de información suficiente</c:v>
                </c:pt>
                <c:pt idx="2">
                  <c:v>Falta de concienciación sobre este tema (creemos que no sirve)</c:v>
                </c:pt>
                <c:pt idx="3">
                  <c:v>Falta de un espacio adecuado para hacerlo dentro del hogar</c:v>
                </c:pt>
                <c:pt idx="4">
                  <c:v>Dejadez y falta de responsabilidad individual</c:v>
                </c:pt>
              </c:strCache>
            </c:strRef>
          </c:cat>
          <c:val>
            <c:numRef>
              <c:f>Hoja1!$D$2:$D$6</c:f>
              <c:numCache>
                <c:formatCode>0.0%</c:formatCode>
                <c:ptCount val="5"/>
                <c:pt idx="0">
                  <c:v>9.4E-2</c:v>
                </c:pt>
                <c:pt idx="1">
                  <c:v>0.13200000000000001</c:v>
                </c:pt>
                <c:pt idx="2">
                  <c:v>0.245</c:v>
                </c:pt>
                <c:pt idx="3">
                  <c:v>0.245</c:v>
                </c:pt>
                <c:pt idx="4">
                  <c:v>0.54700000000000004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CC-44C6-AF1F-D7837976A25F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rgbClr val="1E3D4F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0.18247064624232068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CC-44C6-AF1F-D7837976A2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Hay contenedores, pero están lejos</c:v>
                </c:pt>
                <c:pt idx="1">
                  <c:v>Falta de información suficiente</c:v>
                </c:pt>
                <c:pt idx="2">
                  <c:v>Falta de concienciación sobre este tema (creemos que no sirve)</c:v>
                </c:pt>
                <c:pt idx="3">
                  <c:v>Falta de un espacio adecuado para hacerlo dentro del hogar</c:v>
                </c:pt>
                <c:pt idx="4">
                  <c:v>Dejadez y falta de responsabilidad individual</c:v>
                </c:pt>
              </c:strCache>
            </c:strRef>
          </c:cat>
          <c:val>
            <c:numRef>
              <c:f>Hoja1!$E$2:$E$6</c:f>
              <c:numCache>
                <c:formatCode>0.0%</c:formatCode>
                <c:ptCount val="5"/>
                <c:pt idx="0">
                  <c:v>8.8999999999999996E-2</c:v>
                </c:pt>
                <c:pt idx="1">
                  <c:v>6.7000000000000004E-2</c:v>
                </c:pt>
                <c:pt idx="2">
                  <c:v>0.28899999999999998</c:v>
                </c:pt>
                <c:pt idx="3">
                  <c:v>0.311</c:v>
                </c:pt>
                <c:pt idx="4">
                  <c:v>0.66700000000000004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CC-44C6-AF1F-D7837976A25F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Hay contenedores, pero están lejos</c:v>
                </c:pt>
                <c:pt idx="1">
                  <c:v>Falta de información suficiente</c:v>
                </c:pt>
                <c:pt idx="2">
                  <c:v>Falta de concienciación sobre este tema (creemos que no sirve)</c:v>
                </c:pt>
                <c:pt idx="3">
                  <c:v>Falta de un espacio adecuado para hacerlo dentro del hogar</c:v>
                </c:pt>
                <c:pt idx="4">
                  <c:v>Dejadez y falta de responsabilidad individual</c:v>
                </c:pt>
              </c:strCache>
            </c:strRef>
          </c:cat>
          <c:val>
            <c:numRef>
              <c:f>Hoja1!$F$2:$F$6</c:f>
              <c:numCache>
                <c:formatCode>0.0%</c:formatCode>
                <c:ptCount val="5"/>
                <c:pt idx="0">
                  <c:v>9.1999999999999998E-2</c:v>
                </c:pt>
                <c:pt idx="1">
                  <c:v>0.10199999999999999</c:v>
                </c:pt>
                <c:pt idx="2">
                  <c:v>0.26500000000000001</c:v>
                </c:pt>
                <c:pt idx="3">
                  <c:v>0.27600000000000002</c:v>
                </c:pt>
                <c:pt idx="4">
                  <c:v>0.60199999999999998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3CC-44C6-AF1F-D7837976A2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2638863"/>
        <c:axId val="182640943"/>
      </c:barChart>
      <c:catAx>
        <c:axId val="1826388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2640943"/>
        <c:crosses val="autoZero"/>
        <c:auto val="1"/>
        <c:lblAlgn val="ctr"/>
        <c:lblOffset val="100"/>
        <c:noMultiLvlLbl val="0"/>
      </c:catAx>
      <c:valAx>
        <c:axId val="182640943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8263886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82234251968504"/>
          <c:y val="4.1660242679114438E-2"/>
          <c:w val="0.52117765748031497"/>
          <c:h val="0.916679514641771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3F7F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8CB-46CD-A962-F299FA8F4BE7}"/>
              </c:ext>
            </c:extLst>
          </c:dPt>
          <c:dPt>
            <c:idx val="1"/>
            <c:invertIfNegative val="0"/>
            <c:bubble3D val="0"/>
            <c:spPr>
              <a:solidFill>
                <a:srgbClr val="F1F6F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8CB-46CD-A962-F299FA8F4BE7}"/>
              </c:ext>
            </c:extLst>
          </c:dPt>
          <c:dPt>
            <c:idx val="3"/>
            <c:invertIfNegative val="0"/>
            <c:bubble3D val="0"/>
            <c:spPr>
              <a:solidFill>
                <a:srgbClr val="E1EDF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8CB-46CD-A962-F299FA8F4BE7}"/>
              </c:ext>
            </c:extLst>
          </c:dPt>
          <c:dPt>
            <c:idx val="4"/>
            <c:invertIfNegative val="0"/>
            <c:bubble3D val="0"/>
            <c:spPr>
              <a:solidFill>
                <a:srgbClr val="CBDF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8CB-46CD-A962-F299FA8F4BE7}"/>
              </c:ext>
            </c:extLst>
          </c:dPt>
          <c:dPt>
            <c:idx val="5"/>
            <c:invertIfNegative val="0"/>
            <c:bubble3D val="0"/>
            <c:spPr>
              <a:solidFill>
                <a:srgbClr val="ABCC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8CB-46CD-A962-F299FA8F4BE7}"/>
              </c:ext>
            </c:extLst>
          </c:dPt>
          <c:dPt>
            <c:idx val="6"/>
            <c:invertIfNegative val="0"/>
            <c:bubble3D val="0"/>
            <c:spPr>
              <a:solidFill>
                <a:srgbClr val="7CAEC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8CB-46CD-A962-F299FA8F4BE7}"/>
              </c:ext>
            </c:extLst>
          </c:dPt>
          <c:dPt>
            <c:idx val="8"/>
            <c:invertIfNegative val="0"/>
            <c:bubble3D val="0"/>
            <c:spPr>
              <a:solidFill>
                <a:srgbClr val="007AA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CB-46CD-A962-F299FA8F4BE7}"/>
              </c:ext>
            </c:extLst>
          </c:dPt>
          <c:dPt>
            <c:idx val="9"/>
            <c:invertIfNegative val="0"/>
            <c:bubble3D val="0"/>
            <c:spPr>
              <a:solidFill>
                <a:srgbClr val="1E3D4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8CB-46CD-A962-F299FA8F4BE7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CB-46CD-A962-F299FA8F4B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Hoja1!$A$2:$A$12</c:f>
              <c:strCache>
                <c:ptCount val="11"/>
                <c:pt idx="0">
                  <c:v>Resto de Cuadrillas</c:v>
                </c:pt>
                <c:pt idx="1">
                  <c:v>Vitoria-Gasteiz</c:v>
                </c:pt>
                <c:pt idx="3">
                  <c:v>Mayor de 65 años</c:v>
                </c:pt>
                <c:pt idx="4">
                  <c:v>De 51 a 64 años</c:v>
                </c:pt>
                <c:pt idx="5">
                  <c:v>De 36 a 50 años</c:v>
                </c:pt>
                <c:pt idx="6">
                  <c:v>Hasta 35 años</c:v>
                </c:pt>
                <c:pt idx="8">
                  <c:v>Hombre</c:v>
                </c:pt>
                <c:pt idx="9">
                  <c:v>Mujer</c:v>
                </c:pt>
                <c:pt idx="10">
                  <c:v>Total</c:v>
                </c:pt>
              </c:strCache>
            </c:strRef>
          </c:cat>
          <c:val>
            <c:numRef>
              <c:f>Hoja1!$B$2:$B$12</c:f>
              <c:numCache>
                <c:formatCode>0.0%</c:formatCode>
                <c:ptCount val="11"/>
                <c:pt idx="0">
                  <c:v>0.88800000000000001</c:v>
                </c:pt>
                <c:pt idx="1">
                  <c:v>0.83699999999999997</c:v>
                </c:pt>
                <c:pt idx="3">
                  <c:v>0.94399999999999995</c:v>
                </c:pt>
                <c:pt idx="4">
                  <c:v>0.876</c:v>
                </c:pt>
                <c:pt idx="5">
                  <c:v>0.81599999999999995</c:v>
                </c:pt>
                <c:pt idx="6">
                  <c:v>0.81200000000000006</c:v>
                </c:pt>
                <c:pt idx="8">
                  <c:v>0.879</c:v>
                </c:pt>
                <c:pt idx="9">
                  <c:v>0.84699999999999998</c:v>
                </c:pt>
                <c:pt idx="10">
                  <c:v>0.86299999999999999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CB-46CD-A962-F299FA8F4B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37117232"/>
        <c:axId val="1937108080"/>
      </c:barChart>
      <c:catAx>
        <c:axId val="1937117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37108080"/>
        <c:crosses val="autoZero"/>
        <c:auto val="1"/>
        <c:lblAlgn val="ctr"/>
        <c:lblOffset val="100"/>
        <c:noMultiLvlLbl val="0"/>
      </c:catAx>
      <c:valAx>
        <c:axId val="193710808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93711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685356033554839"/>
          <c:y val="3.4375000000000003E-2"/>
          <c:w val="0.44297457454668615"/>
          <c:h val="0.949960629921259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Mayor de 65 años</c:v>
                </c:pt>
              </c:strCache>
            </c:strRef>
          </c:tx>
          <c:spPr>
            <a:solidFill>
              <a:srgbClr val="ABCCD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 necesito que me informen más</c:v>
                </c:pt>
                <c:pt idx="1">
                  <c:v>Con carteles en sitios de uso público (marquesinas, centros sociales, plazas, etc)</c:v>
                </c:pt>
                <c:pt idx="2">
                  <c:v>Con anuncios a través de medios de prensa y/o televisión y/o radio</c:v>
                </c:pt>
                <c:pt idx="3">
                  <c:v>Personalmente a través de correo electrónico</c:v>
                </c:pt>
                <c:pt idx="4">
                  <c:v>Mediante información buzoneada actualizada</c:v>
                </c:pt>
              </c:strCache>
            </c:strRef>
          </c:cat>
          <c:val>
            <c:numRef>
              <c:f>Hoja1!$B$2:$B$6</c:f>
              <c:numCache>
                <c:formatCode>0.0%</c:formatCode>
                <c:ptCount val="5"/>
                <c:pt idx="0">
                  <c:v>0.17899999999999999</c:v>
                </c:pt>
                <c:pt idx="1">
                  <c:v>0.11899999999999999</c:v>
                </c:pt>
                <c:pt idx="2">
                  <c:v>0.159</c:v>
                </c:pt>
                <c:pt idx="3">
                  <c:v>8.5999999999999993E-2</c:v>
                </c:pt>
                <c:pt idx="4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33-46C7-B860-0A14EEA8383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 51 a 64 años</c:v>
                </c:pt>
              </c:strCache>
            </c:strRef>
          </c:tx>
          <c:spPr>
            <a:solidFill>
              <a:srgbClr val="7CAEC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 necesito que me informen más</c:v>
                </c:pt>
                <c:pt idx="1">
                  <c:v>Con carteles en sitios de uso público (marquesinas, centros sociales, plazas, etc)</c:v>
                </c:pt>
                <c:pt idx="2">
                  <c:v>Con anuncios a través de medios de prensa y/o televisión y/o radio</c:v>
                </c:pt>
                <c:pt idx="3">
                  <c:v>Personalmente a través de correo electrónico</c:v>
                </c:pt>
                <c:pt idx="4">
                  <c:v>Mediante información buzoneada actualizada</c:v>
                </c:pt>
              </c:strCache>
            </c:strRef>
          </c:cat>
          <c:val>
            <c:numRef>
              <c:f>Hoja1!$C$2:$C$6</c:f>
              <c:numCache>
                <c:formatCode>0.0%</c:formatCode>
                <c:ptCount val="5"/>
                <c:pt idx="0">
                  <c:v>0.111</c:v>
                </c:pt>
                <c:pt idx="1">
                  <c:v>0.13</c:v>
                </c:pt>
                <c:pt idx="2">
                  <c:v>0.19700000000000001</c:v>
                </c:pt>
                <c:pt idx="3">
                  <c:v>0.27</c:v>
                </c:pt>
                <c:pt idx="4">
                  <c:v>0.42199999999999999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33-46C7-B860-0A14EEA8383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De 36 a 50 años</c:v>
                </c:pt>
              </c:strCache>
            </c:strRef>
          </c:tx>
          <c:spPr>
            <a:solidFill>
              <a:srgbClr val="007AA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 necesito que me informen más</c:v>
                </c:pt>
                <c:pt idx="1">
                  <c:v>Con carteles en sitios de uso público (marquesinas, centros sociales, plazas, etc)</c:v>
                </c:pt>
                <c:pt idx="2">
                  <c:v>Con anuncios a través de medios de prensa y/o televisión y/o radio</c:v>
                </c:pt>
                <c:pt idx="3">
                  <c:v>Personalmente a través de correo electrónico</c:v>
                </c:pt>
                <c:pt idx="4">
                  <c:v>Mediante información buzoneada actualizada</c:v>
                </c:pt>
              </c:strCache>
            </c:strRef>
          </c:cat>
          <c:val>
            <c:numRef>
              <c:f>Hoja1!$D$2:$D$6</c:f>
              <c:numCache>
                <c:formatCode>0.0%</c:formatCode>
                <c:ptCount val="5"/>
                <c:pt idx="0">
                  <c:v>6.4000000000000001E-2</c:v>
                </c:pt>
                <c:pt idx="1">
                  <c:v>0.155</c:v>
                </c:pt>
                <c:pt idx="2">
                  <c:v>0.13700000000000001</c:v>
                </c:pt>
                <c:pt idx="3">
                  <c:v>0.39400000000000002</c:v>
                </c:pt>
                <c:pt idx="4">
                  <c:v>0.36399999999999999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33-46C7-B860-0A14EEA83839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Hasta 35 años</c:v>
                </c:pt>
              </c:strCache>
            </c:strRef>
          </c:tx>
          <c:spPr>
            <a:solidFill>
              <a:srgbClr val="1E3D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 necesito que me informen más</c:v>
                </c:pt>
                <c:pt idx="1">
                  <c:v>Con carteles en sitios de uso público (marquesinas, centros sociales, plazas, etc)</c:v>
                </c:pt>
                <c:pt idx="2">
                  <c:v>Con anuncios a través de medios de prensa y/o televisión y/o radio</c:v>
                </c:pt>
                <c:pt idx="3">
                  <c:v>Personalmente a través de correo electrónico</c:v>
                </c:pt>
                <c:pt idx="4">
                  <c:v>Mediante información buzoneada actualizada</c:v>
                </c:pt>
              </c:strCache>
            </c:strRef>
          </c:cat>
          <c:val>
            <c:numRef>
              <c:f>Hoja1!$E$2:$E$6</c:f>
              <c:numCache>
                <c:formatCode>0.0%</c:formatCode>
                <c:ptCount val="5"/>
                <c:pt idx="0">
                  <c:v>5.1999999999999998E-2</c:v>
                </c:pt>
                <c:pt idx="1">
                  <c:v>0.18</c:v>
                </c:pt>
                <c:pt idx="2">
                  <c:v>0.12</c:v>
                </c:pt>
                <c:pt idx="3">
                  <c:v>0.40799999999999997</c:v>
                </c:pt>
                <c:pt idx="4">
                  <c:v>0.308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33-46C7-B860-0A14EEA83839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Total 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 necesito que me informen más</c:v>
                </c:pt>
                <c:pt idx="1">
                  <c:v>Con carteles en sitios de uso público (marquesinas, centros sociales, plazas, etc)</c:v>
                </c:pt>
                <c:pt idx="2">
                  <c:v>Con anuncios a través de medios de prensa y/o televisión y/o radio</c:v>
                </c:pt>
                <c:pt idx="3">
                  <c:v>Personalmente a través de correo electrónico</c:v>
                </c:pt>
                <c:pt idx="4">
                  <c:v>Mediante información buzoneada actualizada</c:v>
                </c:pt>
              </c:strCache>
            </c:strRef>
          </c:cat>
          <c:val>
            <c:numRef>
              <c:f>Hoja1!$F$2:$F$6</c:f>
              <c:numCache>
                <c:formatCode>0.0%</c:formatCode>
                <c:ptCount val="5"/>
                <c:pt idx="0">
                  <c:v>0.10199999999999999</c:v>
                </c:pt>
                <c:pt idx="1">
                  <c:v>0.14499999999999999</c:v>
                </c:pt>
                <c:pt idx="2">
                  <c:v>0.155</c:v>
                </c:pt>
                <c:pt idx="3">
                  <c:v>0.28799999999999998</c:v>
                </c:pt>
                <c:pt idx="4">
                  <c:v>0.41199999999999998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33-46C7-B860-0A14EEA838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8451279"/>
        <c:axId val="1448449615"/>
      </c:barChart>
      <c:catAx>
        <c:axId val="14484512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48449615"/>
        <c:crosses val="autoZero"/>
        <c:auto val="1"/>
        <c:lblAlgn val="ctr"/>
        <c:lblOffset val="100"/>
        <c:noMultiLvlLbl val="0"/>
      </c:catAx>
      <c:valAx>
        <c:axId val="144844961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448451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685356033554839"/>
          <c:y val="3.4375000000000003E-2"/>
          <c:w val="0.23830903049497484"/>
          <c:h val="0.759960356740286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Mayor de 65 años</c:v>
                </c:pt>
              </c:strCache>
            </c:strRef>
          </c:tx>
          <c:spPr>
            <a:solidFill>
              <a:srgbClr val="ABCCD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Otro canal </c:v>
                </c:pt>
                <c:pt idx="1">
                  <c:v>Mediante la realización de jornadas específicas con expertos</c:v>
                </c:pt>
                <c:pt idx="2">
                  <c:v>Mediante campañas de sensibilización</c:v>
                </c:pt>
                <c:pt idx="3">
                  <c:v>Colocando la información y novedades en una página web</c:v>
                </c:pt>
              </c:strCache>
            </c:strRef>
          </c:cat>
          <c:val>
            <c:numRef>
              <c:f>Hoja1!$B$2:$B$5</c:f>
              <c:numCache>
                <c:formatCode>0.0%</c:formatCode>
                <c:ptCount val="4"/>
                <c:pt idx="0">
                  <c:v>2.3E-2</c:v>
                </c:pt>
                <c:pt idx="1">
                  <c:v>2.5999999999999999E-2</c:v>
                </c:pt>
                <c:pt idx="2">
                  <c:v>0.05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90-4D2D-A542-309DF106299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 51 a 64 años</c:v>
                </c:pt>
              </c:strCache>
            </c:strRef>
          </c:tx>
          <c:spPr>
            <a:solidFill>
              <a:srgbClr val="7CAEC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Otro canal </c:v>
                </c:pt>
                <c:pt idx="1">
                  <c:v>Mediante la realización de jornadas específicas con expertos</c:v>
                </c:pt>
                <c:pt idx="2">
                  <c:v>Mediante campañas de sensibilización</c:v>
                </c:pt>
                <c:pt idx="3">
                  <c:v>Colocando la información y novedades en una página web</c:v>
                </c:pt>
              </c:strCache>
            </c:strRef>
          </c:cat>
          <c:val>
            <c:numRef>
              <c:f>Hoja1!$C$2:$C$5</c:f>
              <c:numCache>
                <c:formatCode>0.0%</c:formatCode>
                <c:ptCount val="4"/>
                <c:pt idx="0">
                  <c:v>4.1000000000000002E-2</c:v>
                </c:pt>
                <c:pt idx="1">
                  <c:v>1.9E-2</c:v>
                </c:pt>
                <c:pt idx="2">
                  <c:v>8.8999999999999996E-2</c:v>
                </c:pt>
                <c:pt idx="3">
                  <c:v>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90-4D2D-A542-309DF1062992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De 36 a 50 años</c:v>
                </c:pt>
              </c:strCache>
            </c:strRef>
          </c:tx>
          <c:spPr>
            <a:solidFill>
              <a:srgbClr val="007AA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Otro canal </c:v>
                </c:pt>
                <c:pt idx="1">
                  <c:v>Mediante la realización de jornadas específicas con expertos</c:v>
                </c:pt>
                <c:pt idx="2">
                  <c:v>Mediante campañas de sensibilización</c:v>
                </c:pt>
                <c:pt idx="3">
                  <c:v>Colocando la información y novedades en una página web</c:v>
                </c:pt>
              </c:strCache>
            </c:strRef>
          </c:cat>
          <c:val>
            <c:numRef>
              <c:f>Hoja1!$D$2:$D$5</c:f>
              <c:numCache>
                <c:formatCode>0.0%</c:formatCode>
                <c:ptCount val="4"/>
                <c:pt idx="0">
                  <c:v>9.9000000000000005E-2</c:v>
                </c:pt>
                <c:pt idx="1">
                  <c:v>1.2E-2</c:v>
                </c:pt>
                <c:pt idx="2">
                  <c:v>7.2999999999999995E-2</c:v>
                </c:pt>
                <c:pt idx="3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90-4D2D-A542-309DF1062992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Hasta 35 años</c:v>
                </c:pt>
              </c:strCache>
            </c:strRef>
          </c:tx>
          <c:spPr>
            <a:solidFill>
              <a:srgbClr val="1E3D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Otro canal </c:v>
                </c:pt>
                <c:pt idx="1">
                  <c:v>Mediante la realización de jornadas específicas con expertos</c:v>
                </c:pt>
                <c:pt idx="2">
                  <c:v>Mediante campañas de sensibilización</c:v>
                </c:pt>
                <c:pt idx="3">
                  <c:v>Colocando la información y novedades en una página web</c:v>
                </c:pt>
              </c:strCache>
            </c:strRef>
          </c:cat>
          <c:val>
            <c:numRef>
              <c:f>Hoja1!$E$2:$E$5</c:f>
              <c:numCache>
                <c:formatCode>0.0%</c:formatCode>
                <c:ptCount val="4"/>
                <c:pt idx="0">
                  <c:v>4.3999999999999997E-2</c:v>
                </c:pt>
                <c:pt idx="1">
                  <c:v>1.2E-2</c:v>
                </c:pt>
                <c:pt idx="2">
                  <c:v>0.06</c:v>
                </c:pt>
                <c:pt idx="3">
                  <c:v>0.188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90-4D2D-A542-309DF1062992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Total 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Otro canal </c:v>
                </c:pt>
                <c:pt idx="1">
                  <c:v>Mediante la realización de jornadas específicas con expertos</c:v>
                </c:pt>
                <c:pt idx="2">
                  <c:v>Mediante campañas de sensibilización</c:v>
                </c:pt>
                <c:pt idx="3">
                  <c:v>Colocando la información y novedades en una página web</c:v>
                </c:pt>
              </c:strCache>
            </c:strRef>
          </c:cat>
          <c:val>
            <c:numRef>
              <c:f>Hoja1!$F$2:$F$5</c:f>
              <c:numCache>
                <c:formatCode>0.0%</c:formatCode>
                <c:ptCount val="4"/>
                <c:pt idx="0">
                  <c:v>5.3999999999999999E-2</c:v>
                </c:pt>
                <c:pt idx="1">
                  <c:v>1.7000000000000001E-2</c:v>
                </c:pt>
                <c:pt idx="2">
                  <c:v>6.9000000000000006E-2</c:v>
                </c:pt>
                <c:pt idx="3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90-4D2D-A542-309DF10629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8451279"/>
        <c:axId val="1448449615"/>
      </c:barChart>
      <c:catAx>
        <c:axId val="14484512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48449615"/>
        <c:crosses val="autoZero"/>
        <c:auto val="1"/>
        <c:lblAlgn val="ctr"/>
        <c:lblOffset val="100"/>
        <c:noMultiLvlLbl val="0"/>
      </c:catAx>
      <c:valAx>
        <c:axId val="144844961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448451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2474683120760319E-2"/>
          <c:y val="0.8460782505559965"/>
          <c:w val="0.95977405666883819"/>
          <c:h val="9.58768949743020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152969160104989"/>
          <c:y val="3.2203122426911326E-2"/>
          <c:w val="0.39972030839895012"/>
          <c:h val="0.936737696850393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7AA3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B6F-4E3A-BD3D-3B9D7242BC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Hoja1!$B$1:$O$1</c:f>
              <c:strCache>
                <c:ptCount val="14"/>
                <c:pt idx="0">
                  <c:v>Mayor de 65 años</c:v>
                </c:pt>
                <c:pt idx="1">
                  <c:v>De 51 a 64 años</c:v>
                </c:pt>
                <c:pt idx="2">
                  <c:v>De 36 a 50 años</c:v>
                </c:pt>
                <c:pt idx="3">
                  <c:v>Hasta 35 años</c:v>
                </c:pt>
                <c:pt idx="4">
                  <c:v>      </c:v>
                </c:pt>
                <c:pt idx="5">
                  <c:v>Resto de Cuadrillas</c:v>
                </c:pt>
                <c:pt idx="6">
                  <c:v>Vitoria-Gasteiz</c:v>
                </c:pt>
                <c:pt idx="7">
                  <c:v>     </c:v>
                </c:pt>
                <c:pt idx="8">
                  <c:v>Paga tasa de basura</c:v>
                </c:pt>
                <c:pt idx="9">
                  <c:v>No paga tasa de basura</c:v>
                </c:pt>
                <c:pt idx="10">
                  <c:v>    </c:v>
                </c:pt>
                <c:pt idx="11">
                  <c:v>Hombre</c:v>
                </c:pt>
                <c:pt idx="12">
                  <c:v>Mujer</c:v>
                </c:pt>
                <c:pt idx="13">
                  <c:v>Total</c:v>
                </c:pt>
              </c:strCache>
            </c:strRef>
          </c:cat>
          <c:val>
            <c:numRef>
              <c:f>Hoja1!$B$2:$O$2</c:f>
              <c:numCache>
                <c:formatCode>0.0%</c:formatCode>
                <c:ptCount val="14"/>
                <c:pt idx="0">
                  <c:v>0.66900000000000004</c:v>
                </c:pt>
                <c:pt idx="1">
                  <c:v>0.71399999999999997</c:v>
                </c:pt>
                <c:pt idx="2">
                  <c:v>0.73499999999999999</c:v>
                </c:pt>
                <c:pt idx="3">
                  <c:v>0.73199999999999998</c:v>
                </c:pt>
                <c:pt idx="5">
                  <c:v>0.71199999999999997</c:v>
                </c:pt>
                <c:pt idx="6">
                  <c:v>0.71299999999999997</c:v>
                </c:pt>
                <c:pt idx="8">
                  <c:v>0.71699999999999997</c:v>
                </c:pt>
                <c:pt idx="9">
                  <c:v>0.67700000000000005</c:v>
                </c:pt>
                <c:pt idx="11">
                  <c:v>0.70899999999999996</c:v>
                </c:pt>
                <c:pt idx="12">
                  <c:v>0.71599999999999997</c:v>
                </c:pt>
                <c:pt idx="13">
                  <c:v>0.71199999999999997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5C-4C05-999A-729121F19E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53712319"/>
        <c:axId val="1953721471"/>
      </c:barChart>
      <c:catAx>
        <c:axId val="19537123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53721471"/>
        <c:crosses val="autoZero"/>
        <c:auto val="1"/>
        <c:lblAlgn val="ctr"/>
        <c:lblOffset val="100"/>
        <c:noMultiLvlLbl val="0"/>
      </c:catAx>
      <c:valAx>
        <c:axId val="1953721471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953712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F1794-CC41-4943-8896-0004793B0FBF}" type="doc">
      <dgm:prSet loTypeId="urn:microsoft.com/office/officeart/2005/8/layout/venn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0A491841-1B51-46B7-B79B-5A700A1CAFE5}">
      <dgm:prSet phldrT="[Texto]" custT="1"/>
      <dgm:spPr/>
      <dgm:t>
        <a:bodyPr/>
        <a:lstStyle/>
        <a:p>
          <a:r>
            <a:rPr lang="es-ES" sz="3200" dirty="0"/>
            <a:t>POLÍTICA SECTORIAL</a:t>
          </a:r>
        </a:p>
      </dgm:t>
    </dgm:pt>
    <dgm:pt modelId="{A64378AB-3854-4368-8337-C407FD91C6C9}" type="parTrans" cxnId="{5492FA34-30F0-4D5D-91E8-62DB43B9E70B}">
      <dgm:prSet/>
      <dgm:spPr/>
      <dgm:t>
        <a:bodyPr/>
        <a:lstStyle/>
        <a:p>
          <a:endParaRPr lang="es-ES" sz="3200"/>
        </a:p>
      </dgm:t>
    </dgm:pt>
    <dgm:pt modelId="{AE4A13ED-28F2-48ED-A5CA-3EFF65BE02A4}" type="sibTrans" cxnId="{5492FA34-30F0-4D5D-91E8-62DB43B9E70B}">
      <dgm:prSet/>
      <dgm:spPr/>
      <dgm:t>
        <a:bodyPr/>
        <a:lstStyle/>
        <a:p>
          <a:endParaRPr lang="es-ES" sz="3200"/>
        </a:p>
      </dgm:t>
    </dgm:pt>
    <dgm:pt modelId="{E7A62944-DE8F-4830-87BE-09468D0D1D91}">
      <dgm:prSet phldrT="[Texto]" custT="1"/>
      <dgm:spPr/>
      <dgm:t>
        <a:bodyPr/>
        <a:lstStyle/>
        <a:p>
          <a:r>
            <a:rPr lang="es-ES" sz="3200" dirty="0"/>
            <a:t>OBSERVATORIO</a:t>
          </a:r>
        </a:p>
      </dgm:t>
    </dgm:pt>
    <dgm:pt modelId="{12CB70DB-776E-4004-BBC7-A5B521E8AA1F}" type="parTrans" cxnId="{9CFFA42E-A56F-452E-A7BA-C06C0F84DA54}">
      <dgm:prSet/>
      <dgm:spPr/>
      <dgm:t>
        <a:bodyPr/>
        <a:lstStyle/>
        <a:p>
          <a:endParaRPr lang="es-ES" sz="3200"/>
        </a:p>
      </dgm:t>
    </dgm:pt>
    <dgm:pt modelId="{5E3B9D34-C977-44FF-8FB2-4CD4585DF812}" type="sibTrans" cxnId="{9CFFA42E-A56F-452E-A7BA-C06C0F84DA54}">
      <dgm:prSet/>
      <dgm:spPr/>
      <dgm:t>
        <a:bodyPr/>
        <a:lstStyle/>
        <a:p>
          <a:endParaRPr lang="es-ES" sz="3200"/>
        </a:p>
      </dgm:t>
    </dgm:pt>
    <dgm:pt modelId="{62F5B4D8-5C58-4A74-BE4B-FA45039CE03B}">
      <dgm:prSet phldrT="[Texto]" custT="1"/>
      <dgm:spPr/>
      <dgm:t>
        <a:bodyPr/>
        <a:lstStyle/>
        <a:p>
          <a:pPr rtl="0"/>
          <a:r>
            <a:rPr lang="es-ES" sz="3200" dirty="0"/>
            <a:t>PROCESO DE </a:t>
          </a:r>
          <a:r>
            <a:rPr lang="es-ES" sz="3200" dirty="0">
              <a:latin typeface="Trebuchet MS" panose="020B0603020202020204"/>
            </a:rPr>
            <a:t>ANÁLISIS</a:t>
          </a:r>
          <a:br>
            <a:rPr lang="es-ES" sz="3200" dirty="0">
              <a:latin typeface="Trebuchet MS" panose="020B0603020202020204"/>
            </a:rPr>
          </a:br>
          <a:r>
            <a:rPr lang="es-ES" sz="3200" dirty="0">
              <a:latin typeface="Trebuchet MS" panose="020B0603020202020204"/>
            </a:rPr>
            <a:t>CUANTITVO</a:t>
          </a:r>
          <a:r>
            <a:rPr lang="es-ES" sz="3200" dirty="0"/>
            <a:t> Y </a:t>
          </a:r>
          <a:br>
            <a:rPr lang="es-ES" sz="3200" dirty="0">
              <a:solidFill>
                <a:srgbClr val="010000"/>
              </a:solidFill>
              <a:latin typeface="Trebuchet MS" panose="020B0603020202020204"/>
            </a:rPr>
          </a:br>
          <a:r>
            <a:rPr lang="es-ES" sz="3200" dirty="0">
              <a:latin typeface="Trebuchet MS" panose="020B0603020202020204"/>
            </a:rPr>
            <a:t>CUALITATIVO</a:t>
          </a:r>
        </a:p>
      </dgm:t>
    </dgm:pt>
    <dgm:pt modelId="{89F5B3AD-21EF-46F4-99B0-D27E36C6981D}" type="parTrans" cxnId="{EC006422-57BB-4960-A02C-A3B211B382A7}">
      <dgm:prSet/>
      <dgm:spPr/>
      <dgm:t>
        <a:bodyPr/>
        <a:lstStyle/>
        <a:p>
          <a:endParaRPr lang="es-ES" sz="3200"/>
        </a:p>
      </dgm:t>
    </dgm:pt>
    <dgm:pt modelId="{786E139F-3159-487A-B760-2EBBA1043D49}" type="sibTrans" cxnId="{EC006422-57BB-4960-A02C-A3B211B382A7}">
      <dgm:prSet/>
      <dgm:spPr/>
      <dgm:t>
        <a:bodyPr/>
        <a:lstStyle/>
        <a:p>
          <a:endParaRPr lang="es-ES" sz="3200"/>
        </a:p>
      </dgm:t>
    </dgm:pt>
    <dgm:pt modelId="{B655B24D-1F89-49BC-940B-4515DFC7976C}">
      <dgm:prSet phldr="0"/>
      <dgm:spPr/>
      <dgm:t>
        <a:bodyPr/>
        <a:lstStyle/>
        <a:p>
          <a:r>
            <a:rPr lang="es-ES" dirty="0">
              <a:latin typeface="Trebuchet MS" panose="020B0603020202020204"/>
            </a:rPr>
            <a:t>ECOBARÓMETRO</a:t>
          </a:r>
          <a:endParaRPr lang="en-US" dirty="0"/>
        </a:p>
      </dgm:t>
    </dgm:pt>
    <dgm:pt modelId="{8C2F53C3-52E0-49FD-AB4B-1B06799E921F}" type="parTrans" cxnId="{DED90763-5605-4CD1-912B-4EE82E1D92CA}">
      <dgm:prSet/>
      <dgm:spPr/>
      <dgm:t>
        <a:bodyPr/>
        <a:lstStyle/>
        <a:p>
          <a:endParaRPr lang="es-ES_tradnl"/>
        </a:p>
      </dgm:t>
    </dgm:pt>
    <dgm:pt modelId="{C9CD09CA-A91F-40BC-A2AD-CE3F260A8802}" type="sibTrans" cxnId="{DED90763-5605-4CD1-912B-4EE82E1D92CA}">
      <dgm:prSet/>
      <dgm:spPr/>
      <dgm:t>
        <a:bodyPr/>
        <a:lstStyle/>
        <a:p>
          <a:endParaRPr lang="es-ES_tradnl"/>
        </a:p>
      </dgm:t>
    </dgm:pt>
    <dgm:pt modelId="{680891F3-0B81-4624-B188-25CA04C6594D}" type="pres">
      <dgm:prSet presAssocID="{D4FF1794-CC41-4943-8896-0004793B0FBF}" presName="Name0" presStyleCnt="0">
        <dgm:presLayoutVars>
          <dgm:chMax val="7"/>
          <dgm:resizeHandles val="exact"/>
        </dgm:presLayoutVars>
      </dgm:prSet>
      <dgm:spPr/>
    </dgm:pt>
    <dgm:pt modelId="{C6ADDF95-197B-49D5-9F20-9A7C7F991913}" type="pres">
      <dgm:prSet presAssocID="{D4FF1794-CC41-4943-8896-0004793B0FBF}" presName="comp1" presStyleCnt="0"/>
      <dgm:spPr/>
    </dgm:pt>
    <dgm:pt modelId="{9F3B74D8-7ACE-4C10-9B5B-4A951604D92D}" type="pres">
      <dgm:prSet presAssocID="{D4FF1794-CC41-4943-8896-0004793B0FBF}" presName="circle1" presStyleLbl="node1" presStyleIdx="0" presStyleCnt="4" custScaleX="136830"/>
      <dgm:spPr/>
    </dgm:pt>
    <dgm:pt modelId="{1E851825-4AE1-49D6-817C-CCC9C00A0FE5}" type="pres">
      <dgm:prSet presAssocID="{D4FF1794-CC41-4943-8896-0004793B0FBF}" presName="c1text" presStyleLbl="node1" presStyleIdx="0" presStyleCnt="4">
        <dgm:presLayoutVars>
          <dgm:bulletEnabled val="1"/>
        </dgm:presLayoutVars>
      </dgm:prSet>
      <dgm:spPr/>
    </dgm:pt>
    <dgm:pt modelId="{46ABFC3E-6080-400F-936D-FEB934A8C066}" type="pres">
      <dgm:prSet presAssocID="{D4FF1794-CC41-4943-8896-0004793B0FBF}" presName="comp2" presStyleCnt="0"/>
      <dgm:spPr/>
    </dgm:pt>
    <dgm:pt modelId="{5539A4D5-A932-49E5-AE4F-D62BD9006FB5}" type="pres">
      <dgm:prSet presAssocID="{D4FF1794-CC41-4943-8896-0004793B0FBF}" presName="circle2" presStyleLbl="node1" presStyleIdx="1" presStyleCnt="4" custScaleX="138114"/>
      <dgm:spPr/>
    </dgm:pt>
    <dgm:pt modelId="{0475FEC4-1F47-4D79-9054-D13F7F900E12}" type="pres">
      <dgm:prSet presAssocID="{D4FF1794-CC41-4943-8896-0004793B0FBF}" presName="c2text" presStyleLbl="node1" presStyleIdx="1" presStyleCnt="4">
        <dgm:presLayoutVars>
          <dgm:bulletEnabled val="1"/>
        </dgm:presLayoutVars>
      </dgm:prSet>
      <dgm:spPr/>
    </dgm:pt>
    <dgm:pt modelId="{409893AC-F754-45B2-9BAB-B0A24802D5F5}" type="pres">
      <dgm:prSet presAssocID="{D4FF1794-CC41-4943-8896-0004793B0FBF}" presName="comp3" presStyleCnt="0"/>
      <dgm:spPr/>
    </dgm:pt>
    <dgm:pt modelId="{F14149F4-C597-4CA5-B5DC-A22FA035D147}" type="pres">
      <dgm:prSet presAssocID="{D4FF1794-CC41-4943-8896-0004793B0FBF}" presName="circle3" presStyleLbl="node1" presStyleIdx="2" presStyleCnt="4" custScaleX="160994" custScaleY="106027" custLinFactNeighborX="-655" custLinFactNeighborY="-2604"/>
      <dgm:spPr/>
    </dgm:pt>
    <dgm:pt modelId="{5C5B9657-8168-49FD-B48D-D2229A7F4865}" type="pres">
      <dgm:prSet presAssocID="{D4FF1794-CC41-4943-8896-0004793B0FBF}" presName="c3text" presStyleLbl="node1" presStyleIdx="2" presStyleCnt="4">
        <dgm:presLayoutVars>
          <dgm:bulletEnabled val="1"/>
        </dgm:presLayoutVars>
      </dgm:prSet>
      <dgm:spPr/>
    </dgm:pt>
    <dgm:pt modelId="{852FDAA7-D03D-434D-9350-12A63D8430BB}" type="pres">
      <dgm:prSet presAssocID="{D4FF1794-CC41-4943-8896-0004793B0FBF}" presName="comp4" presStyleCnt="0"/>
      <dgm:spPr/>
    </dgm:pt>
    <dgm:pt modelId="{D8CC9016-47CD-42C7-B0B0-2191C7B514C0}" type="pres">
      <dgm:prSet presAssocID="{D4FF1794-CC41-4943-8896-0004793B0FBF}" presName="circle4" presStyleLbl="node1" presStyleIdx="3" presStyleCnt="4"/>
      <dgm:spPr/>
    </dgm:pt>
    <dgm:pt modelId="{538AE3E5-38E5-4A10-9970-1A661EC06013}" type="pres">
      <dgm:prSet presAssocID="{D4FF1794-CC41-4943-8896-0004793B0FBF}" presName="c4text" presStyleLbl="node1" presStyleIdx="3" presStyleCnt="4">
        <dgm:presLayoutVars>
          <dgm:bulletEnabled val="1"/>
        </dgm:presLayoutVars>
      </dgm:prSet>
      <dgm:spPr/>
    </dgm:pt>
  </dgm:ptLst>
  <dgm:cxnLst>
    <dgm:cxn modelId="{EC006422-57BB-4960-A02C-A3B211B382A7}" srcId="{D4FF1794-CC41-4943-8896-0004793B0FBF}" destId="{62F5B4D8-5C58-4A74-BE4B-FA45039CE03B}" srcOrd="2" destOrd="0" parTransId="{89F5B3AD-21EF-46F4-99B0-D27E36C6981D}" sibTransId="{786E139F-3159-487A-B760-2EBBA1043D49}"/>
    <dgm:cxn modelId="{9CFFA42E-A56F-452E-A7BA-C06C0F84DA54}" srcId="{D4FF1794-CC41-4943-8896-0004793B0FBF}" destId="{E7A62944-DE8F-4830-87BE-09468D0D1D91}" srcOrd="1" destOrd="0" parTransId="{12CB70DB-776E-4004-BBC7-A5B521E8AA1F}" sibTransId="{5E3B9D34-C977-44FF-8FB2-4CD4585DF812}"/>
    <dgm:cxn modelId="{5492FA34-30F0-4D5D-91E8-62DB43B9E70B}" srcId="{D4FF1794-CC41-4943-8896-0004793B0FBF}" destId="{0A491841-1B51-46B7-B79B-5A700A1CAFE5}" srcOrd="0" destOrd="0" parTransId="{A64378AB-3854-4368-8337-C407FD91C6C9}" sibTransId="{AE4A13ED-28F2-48ED-A5CA-3EFF65BE02A4}"/>
    <dgm:cxn modelId="{DED90763-5605-4CD1-912B-4EE82E1D92CA}" srcId="{D4FF1794-CC41-4943-8896-0004793B0FBF}" destId="{B655B24D-1F89-49BC-940B-4515DFC7976C}" srcOrd="3" destOrd="0" parTransId="{8C2F53C3-52E0-49FD-AB4B-1B06799E921F}" sibTransId="{C9CD09CA-A91F-40BC-A2AD-CE3F260A8802}"/>
    <dgm:cxn modelId="{310EE376-B811-439C-BAC5-0AA9FF053A3F}" type="presOf" srcId="{B655B24D-1F89-49BC-940B-4515DFC7976C}" destId="{538AE3E5-38E5-4A10-9970-1A661EC06013}" srcOrd="1" destOrd="0" presId="urn:microsoft.com/office/officeart/2005/8/layout/venn2"/>
    <dgm:cxn modelId="{47DC5980-1588-4D3C-8FBE-7EAB7BFA7B12}" type="presOf" srcId="{E7A62944-DE8F-4830-87BE-09468D0D1D91}" destId="{5539A4D5-A932-49E5-AE4F-D62BD9006FB5}" srcOrd="0" destOrd="0" presId="urn:microsoft.com/office/officeart/2005/8/layout/venn2"/>
    <dgm:cxn modelId="{E5477F92-24C5-481A-94EC-D4E6951BD45C}" type="presOf" srcId="{0A491841-1B51-46B7-B79B-5A700A1CAFE5}" destId="{1E851825-4AE1-49D6-817C-CCC9C00A0FE5}" srcOrd="1" destOrd="0" presId="urn:microsoft.com/office/officeart/2005/8/layout/venn2"/>
    <dgm:cxn modelId="{A0EDC6AD-1357-4FF7-BFBA-69418F061F7B}" type="presOf" srcId="{62F5B4D8-5C58-4A74-BE4B-FA45039CE03B}" destId="{5C5B9657-8168-49FD-B48D-D2229A7F4865}" srcOrd="1" destOrd="0" presId="urn:microsoft.com/office/officeart/2005/8/layout/venn2"/>
    <dgm:cxn modelId="{A1D32DB3-3F24-43B8-914A-8E92D36439D2}" type="presOf" srcId="{0A491841-1B51-46B7-B79B-5A700A1CAFE5}" destId="{9F3B74D8-7ACE-4C10-9B5B-4A951604D92D}" srcOrd="0" destOrd="0" presId="urn:microsoft.com/office/officeart/2005/8/layout/venn2"/>
    <dgm:cxn modelId="{6D91E1B3-8C7D-4A04-9415-8C789F82547E}" type="presOf" srcId="{B655B24D-1F89-49BC-940B-4515DFC7976C}" destId="{D8CC9016-47CD-42C7-B0B0-2191C7B514C0}" srcOrd="0" destOrd="0" presId="urn:microsoft.com/office/officeart/2005/8/layout/venn2"/>
    <dgm:cxn modelId="{7DA482BF-FC62-4577-8B9E-51B5F18E60CD}" type="presOf" srcId="{D4FF1794-CC41-4943-8896-0004793B0FBF}" destId="{680891F3-0B81-4624-B188-25CA04C6594D}" srcOrd="0" destOrd="0" presId="urn:microsoft.com/office/officeart/2005/8/layout/venn2"/>
    <dgm:cxn modelId="{55FCBFBF-2AF4-4BAF-8A55-8B3C8BB95D6E}" type="presOf" srcId="{E7A62944-DE8F-4830-87BE-09468D0D1D91}" destId="{0475FEC4-1F47-4D79-9054-D13F7F900E12}" srcOrd="1" destOrd="0" presId="urn:microsoft.com/office/officeart/2005/8/layout/venn2"/>
    <dgm:cxn modelId="{0A25C3C8-ED44-460F-82B5-DF0D8C9613CF}" type="presOf" srcId="{62F5B4D8-5C58-4A74-BE4B-FA45039CE03B}" destId="{F14149F4-C597-4CA5-B5DC-A22FA035D147}" srcOrd="0" destOrd="0" presId="urn:microsoft.com/office/officeart/2005/8/layout/venn2"/>
    <dgm:cxn modelId="{06C1200F-7CA2-4DC3-8806-4FDCC27E8C77}" type="presParOf" srcId="{680891F3-0B81-4624-B188-25CA04C6594D}" destId="{C6ADDF95-197B-49D5-9F20-9A7C7F991913}" srcOrd="0" destOrd="0" presId="urn:microsoft.com/office/officeart/2005/8/layout/venn2"/>
    <dgm:cxn modelId="{04C8A0B4-3F4D-4EBC-80EA-990EF4B9ED5C}" type="presParOf" srcId="{C6ADDF95-197B-49D5-9F20-9A7C7F991913}" destId="{9F3B74D8-7ACE-4C10-9B5B-4A951604D92D}" srcOrd="0" destOrd="0" presId="urn:microsoft.com/office/officeart/2005/8/layout/venn2"/>
    <dgm:cxn modelId="{0F1D8A6A-544D-4BDB-9281-26DDB86159DA}" type="presParOf" srcId="{C6ADDF95-197B-49D5-9F20-9A7C7F991913}" destId="{1E851825-4AE1-49D6-817C-CCC9C00A0FE5}" srcOrd="1" destOrd="0" presId="urn:microsoft.com/office/officeart/2005/8/layout/venn2"/>
    <dgm:cxn modelId="{ACC60206-6A6C-4E79-84EA-4C8C14022A70}" type="presParOf" srcId="{680891F3-0B81-4624-B188-25CA04C6594D}" destId="{46ABFC3E-6080-400F-936D-FEB934A8C066}" srcOrd="1" destOrd="0" presId="urn:microsoft.com/office/officeart/2005/8/layout/venn2"/>
    <dgm:cxn modelId="{08550EF0-662D-4888-B21D-67990A57D968}" type="presParOf" srcId="{46ABFC3E-6080-400F-936D-FEB934A8C066}" destId="{5539A4D5-A932-49E5-AE4F-D62BD9006FB5}" srcOrd="0" destOrd="0" presId="urn:microsoft.com/office/officeart/2005/8/layout/venn2"/>
    <dgm:cxn modelId="{65DBEB8A-9251-4BEC-AA5F-6D733B4363BD}" type="presParOf" srcId="{46ABFC3E-6080-400F-936D-FEB934A8C066}" destId="{0475FEC4-1F47-4D79-9054-D13F7F900E12}" srcOrd="1" destOrd="0" presId="urn:microsoft.com/office/officeart/2005/8/layout/venn2"/>
    <dgm:cxn modelId="{E9BF6F12-6495-44CB-8F55-461854F189C9}" type="presParOf" srcId="{680891F3-0B81-4624-B188-25CA04C6594D}" destId="{409893AC-F754-45B2-9BAB-B0A24802D5F5}" srcOrd="2" destOrd="0" presId="urn:microsoft.com/office/officeart/2005/8/layout/venn2"/>
    <dgm:cxn modelId="{6FF0F7FD-E307-4EAA-9BD0-31FD3251D89F}" type="presParOf" srcId="{409893AC-F754-45B2-9BAB-B0A24802D5F5}" destId="{F14149F4-C597-4CA5-B5DC-A22FA035D147}" srcOrd="0" destOrd="0" presId="urn:microsoft.com/office/officeart/2005/8/layout/venn2"/>
    <dgm:cxn modelId="{3E92D946-2FBB-4E3A-BEA7-48BBEC690735}" type="presParOf" srcId="{409893AC-F754-45B2-9BAB-B0A24802D5F5}" destId="{5C5B9657-8168-49FD-B48D-D2229A7F4865}" srcOrd="1" destOrd="0" presId="urn:microsoft.com/office/officeart/2005/8/layout/venn2"/>
    <dgm:cxn modelId="{B16D4A02-00E9-4819-88A7-94EB2E1332A8}" type="presParOf" srcId="{680891F3-0B81-4624-B188-25CA04C6594D}" destId="{852FDAA7-D03D-434D-9350-12A63D8430BB}" srcOrd="3" destOrd="0" presId="urn:microsoft.com/office/officeart/2005/8/layout/venn2"/>
    <dgm:cxn modelId="{82AFAB78-76FE-4786-AB4D-43DDEC49ED97}" type="presParOf" srcId="{852FDAA7-D03D-434D-9350-12A63D8430BB}" destId="{D8CC9016-47CD-42C7-B0B0-2191C7B514C0}" srcOrd="0" destOrd="0" presId="urn:microsoft.com/office/officeart/2005/8/layout/venn2"/>
    <dgm:cxn modelId="{67BDB9B6-C921-43A0-ACCD-69BA00CF61D5}" type="presParOf" srcId="{852FDAA7-D03D-434D-9350-12A63D8430BB}" destId="{538AE3E5-38E5-4A10-9970-1A661EC0601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A41864-F46F-49A4-9C44-A97E26BEF0C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DFBB12BA-4E5C-4BD7-BDB1-1FE25B50CF1E}">
      <dgm:prSet phldrT="[Texto]"/>
      <dgm:spPr/>
      <dgm:t>
        <a:bodyPr/>
        <a:lstStyle/>
        <a:p>
          <a:r>
            <a:rPr lang="es-ES_tradnl" b="1" dirty="0"/>
            <a:t>Contaminación Lumínica</a:t>
          </a:r>
        </a:p>
      </dgm:t>
    </dgm:pt>
    <dgm:pt modelId="{6221B745-E291-4D91-AD7F-88EA066CB3E8}" type="parTrans" cxnId="{E4518BEE-7CA5-4267-BFD6-8CBE81E6F61B}">
      <dgm:prSet/>
      <dgm:spPr/>
      <dgm:t>
        <a:bodyPr/>
        <a:lstStyle/>
        <a:p>
          <a:endParaRPr lang="es-ES_tradnl" b="1"/>
        </a:p>
      </dgm:t>
    </dgm:pt>
    <dgm:pt modelId="{B9856EA4-C287-43B8-AE66-C53F9581A1EC}" type="sibTrans" cxnId="{E4518BEE-7CA5-4267-BFD6-8CBE81E6F61B}">
      <dgm:prSet/>
      <dgm:spPr/>
      <dgm:t>
        <a:bodyPr/>
        <a:lstStyle/>
        <a:p>
          <a:endParaRPr lang="es-ES_tradnl" b="1"/>
        </a:p>
      </dgm:t>
    </dgm:pt>
    <dgm:pt modelId="{0CD222AF-650B-4513-843A-DF5E879DC340}">
      <dgm:prSet phldrT="[Texto]"/>
      <dgm:spPr/>
      <dgm:t>
        <a:bodyPr/>
        <a:lstStyle/>
        <a:p>
          <a:r>
            <a:rPr lang="es-ES_tradnl" b="1" dirty="0"/>
            <a:t>Falta de zonas verdes</a:t>
          </a:r>
        </a:p>
      </dgm:t>
    </dgm:pt>
    <dgm:pt modelId="{753A20DC-9F88-4727-866E-5EA423E3D1D0}" type="parTrans" cxnId="{BC34B5F6-53EE-481C-961E-BC0CF6CE4DB1}">
      <dgm:prSet/>
      <dgm:spPr/>
      <dgm:t>
        <a:bodyPr/>
        <a:lstStyle/>
        <a:p>
          <a:endParaRPr lang="es-ES_tradnl" b="1"/>
        </a:p>
      </dgm:t>
    </dgm:pt>
    <dgm:pt modelId="{5805346E-31DE-4330-A13B-FA411CF7C7E3}" type="sibTrans" cxnId="{BC34B5F6-53EE-481C-961E-BC0CF6CE4DB1}">
      <dgm:prSet/>
      <dgm:spPr/>
      <dgm:t>
        <a:bodyPr/>
        <a:lstStyle/>
        <a:p>
          <a:endParaRPr lang="es-ES_tradnl" b="1"/>
        </a:p>
      </dgm:t>
    </dgm:pt>
    <dgm:pt modelId="{A9C730BD-CC68-4A12-A7B0-0ADF817C171B}">
      <dgm:prSet phldrT="[Texto]"/>
      <dgm:spPr/>
      <dgm:t>
        <a:bodyPr/>
        <a:lstStyle/>
        <a:p>
          <a:r>
            <a:rPr lang="es-ES_tradnl" b="1" dirty="0"/>
            <a:t>Otros</a:t>
          </a:r>
        </a:p>
      </dgm:t>
    </dgm:pt>
    <dgm:pt modelId="{E90C6C17-260B-483D-866A-AB8296764A2B}" type="parTrans" cxnId="{D8A753BE-3A89-4ECB-AD73-D24501E80B41}">
      <dgm:prSet/>
      <dgm:spPr/>
      <dgm:t>
        <a:bodyPr/>
        <a:lstStyle/>
        <a:p>
          <a:endParaRPr lang="es-ES_tradnl" b="1"/>
        </a:p>
      </dgm:t>
    </dgm:pt>
    <dgm:pt modelId="{7E620C6D-7BAF-4B8B-9E65-17330E9CE02B}" type="sibTrans" cxnId="{D8A753BE-3A89-4ECB-AD73-D24501E80B41}">
      <dgm:prSet/>
      <dgm:spPr/>
      <dgm:t>
        <a:bodyPr/>
        <a:lstStyle/>
        <a:p>
          <a:endParaRPr lang="es-ES_tradnl" b="1"/>
        </a:p>
      </dgm:t>
    </dgm:pt>
    <dgm:pt modelId="{779DBE5A-E142-4506-BFE2-B13D825BAFDD}">
      <dgm:prSet phldrT="[Texto]"/>
      <dgm:spPr/>
      <dgm:t>
        <a:bodyPr/>
        <a:lstStyle/>
        <a:p>
          <a:r>
            <a:rPr lang="es-ES_tradnl" b="1" dirty="0"/>
            <a:t>Sequía </a:t>
          </a:r>
        </a:p>
      </dgm:t>
    </dgm:pt>
    <dgm:pt modelId="{41DFC622-F09C-4163-96E1-3C5786067F4B}" type="parTrans" cxnId="{6C314C47-1283-4816-A6C0-878BF9C70C6C}">
      <dgm:prSet/>
      <dgm:spPr/>
      <dgm:t>
        <a:bodyPr/>
        <a:lstStyle/>
        <a:p>
          <a:endParaRPr lang="es-ES_tradnl" b="1"/>
        </a:p>
      </dgm:t>
    </dgm:pt>
    <dgm:pt modelId="{B377D724-BAD6-4AAF-B040-04AE54994125}" type="sibTrans" cxnId="{6C314C47-1283-4816-A6C0-878BF9C70C6C}">
      <dgm:prSet/>
      <dgm:spPr/>
      <dgm:t>
        <a:bodyPr/>
        <a:lstStyle/>
        <a:p>
          <a:endParaRPr lang="es-ES_tradnl" b="1"/>
        </a:p>
      </dgm:t>
    </dgm:pt>
    <dgm:pt modelId="{73FA8959-1EDB-4264-B9C7-A971F7FBA841}">
      <dgm:prSet phldrT="[Texto]"/>
      <dgm:spPr/>
      <dgm:t>
        <a:bodyPr/>
        <a:lstStyle/>
        <a:p>
          <a:r>
            <a:rPr lang="es-ES_tradnl" b="1" dirty="0"/>
            <a:t>Contaminación del aire</a:t>
          </a:r>
        </a:p>
      </dgm:t>
    </dgm:pt>
    <dgm:pt modelId="{31D93485-B1A4-4810-A041-70181A0C3CE9}" type="parTrans" cxnId="{FA572F08-7045-4EB0-83A0-CEF206B1587B}">
      <dgm:prSet/>
      <dgm:spPr/>
      <dgm:t>
        <a:bodyPr/>
        <a:lstStyle/>
        <a:p>
          <a:endParaRPr lang="es-ES_tradnl" b="1"/>
        </a:p>
      </dgm:t>
    </dgm:pt>
    <dgm:pt modelId="{434C2038-375D-4C33-9011-F1BD621686BF}" type="sibTrans" cxnId="{FA572F08-7045-4EB0-83A0-CEF206B1587B}">
      <dgm:prSet/>
      <dgm:spPr/>
      <dgm:t>
        <a:bodyPr/>
        <a:lstStyle/>
        <a:p>
          <a:endParaRPr lang="es-ES_tradnl" b="1"/>
        </a:p>
      </dgm:t>
    </dgm:pt>
    <dgm:pt modelId="{5503CE75-BC69-4B53-8C88-E398017A1153}">
      <dgm:prSet phldrT="[Texto]"/>
      <dgm:spPr/>
      <dgm:t>
        <a:bodyPr/>
        <a:lstStyle/>
        <a:p>
          <a:r>
            <a:rPr lang="es-ES_tradnl" b="1" dirty="0"/>
            <a:t>Contaminación Acústica</a:t>
          </a:r>
        </a:p>
      </dgm:t>
    </dgm:pt>
    <dgm:pt modelId="{E317471D-1D2E-4CB1-A55D-8A5D21D6C042}" type="parTrans" cxnId="{E8475D00-5AC2-40D9-9C1E-9775BF9357BF}">
      <dgm:prSet/>
      <dgm:spPr/>
      <dgm:t>
        <a:bodyPr/>
        <a:lstStyle/>
        <a:p>
          <a:endParaRPr lang="es-ES_tradnl" b="1"/>
        </a:p>
      </dgm:t>
    </dgm:pt>
    <dgm:pt modelId="{1184A4E0-F1F8-401A-87A6-04FC200BC039}" type="sibTrans" cxnId="{E8475D00-5AC2-40D9-9C1E-9775BF9357BF}">
      <dgm:prSet/>
      <dgm:spPr/>
      <dgm:t>
        <a:bodyPr/>
        <a:lstStyle/>
        <a:p>
          <a:endParaRPr lang="es-ES_tradnl" b="1"/>
        </a:p>
      </dgm:t>
    </dgm:pt>
    <dgm:pt modelId="{2954A00D-4A6D-402F-A175-717C9C851E8A}">
      <dgm:prSet phldrT="[Texto]"/>
      <dgm:spPr/>
      <dgm:t>
        <a:bodyPr/>
        <a:lstStyle/>
        <a:p>
          <a:r>
            <a:rPr lang="es-ES_tradnl" b="1" dirty="0"/>
            <a:t>Perdida de Biodiversidad</a:t>
          </a:r>
        </a:p>
      </dgm:t>
    </dgm:pt>
    <dgm:pt modelId="{11763679-75C6-47DA-9CF8-176D2CAE702B}" type="parTrans" cxnId="{758E5978-AFE5-4E0D-9F11-88BD70781CCE}">
      <dgm:prSet/>
      <dgm:spPr/>
      <dgm:t>
        <a:bodyPr/>
        <a:lstStyle/>
        <a:p>
          <a:endParaRPr lang="es-ES_tradnl" b="1"/>
        </a:p>
      </dgm:t>
    </dgm:pt>
    <dgm:pt modelId="{D6165245-AF81-42BD-8D56-5D23E3E41F1E}" type="sibTrans" cxnId="{758E5978-AFE5-4E0D-9F11-88BD70781CCE}">
      <dgm:prSet/>
      <dgm:spPr/>
      <dgm:t>
        <a:bodyPr/>
        <a:lstStyle/>
        <a:p>
          <a:endParaRPr lang="es-ES_tradnl" b="1"/>
        </a:p>
      </dgm:t>
    </dgm:pt>
    <dgm:pt modelId="{1DDA5E67-CD2A-44B6-8C3C-7FC4F43D012F}">
      <dgm:prSet phldrT="[Texto]"/>
      <dgm:spPr/>
      <dgm:t>
        <a:bodyPr/>
        <a:lstStyle/>
        <a:p>
          <a:r>
            <a:rPr lang="es-ES_tradnl" b="1" dirty="0"/>
            <a:t>Cambio climático / Crisis Climática</a:t>
          </a:r>
        </a:p>
      </dgm:t>
    </dgm:pt>
    <dgm:pt modelId="{0160CDA9-A9C5-46AF-9E18-7C4FC267A888}" type="parTrans" cxnId="{9C32AD1E-59FB-4BC2-BC86-6784D418D830}">
      <dgm:prSet/>
      <dgm:spPr/>
      <dgm:t>
        <a:bodyPr/>
        <a:lstStyle/>
        <a:p>
          <a:endParaRPr lang="es-ES_tradnl"/>
        </a:p>
      </dgm:t>
    </dgm:pt>
    <dgm:pt modelId="{C11125D5-BE13-4A02-BAB0-2E9AA250E33E}" type="sibTrans" cxnId="{9C32AD1E-59FB-4BC2-BC86-6784D418D830}">
      <dgm:prSet/>
      <dgm:spPr/>
      <dgm:t>
        <a:bodyPr/>
        <a:lstStyle/>
        <a:p>
          <a:endParaRPr lang="es-ES_tradnl"/>
        </a:p>
      </dgm:t>
    </dgm:pt>
    <dgm:pt modelId="{D84943D3-06D8-442C-851F-E39D5DCAC225}">
      <dgm:prSet phldrT="[Texto]"/>
      <dgm:spPr/>
      <dgm:t>
        <a:bodyPr/>
        <a:lstStyle/>
        <a:p>
          <a:r>
            <a:rPr lang="es-ES_tradnl" b="1" dirty="0"/>
            <a:t>Contaminación de las aguas</a:t>
          </a:r>
        </a:p>
      </dgm:t>
    </dgm:pt>
    <dgm:pt modelId="{68A08D10-2134-4A71-A6EB-BFFEDEB64DB8}" type="parTrans" cxnId="{4DEE4574-1AFE-4C68-A7F6-55157367C0AC}">
      <dgm:prSet/>
      <dgm:spPr/>
      <dgm:t>
        <a:bodyPr/>
        <a:lstStyle/>
        <a:p>
          <a:endParaRPr lang="es-ES_tradnl"/>
        </a:p>
      </dgm:t>
    </dgm:pt>
    <dgm:pt modelId="{C583940E-15A3-45CB-AC7C-1015F7548C85}" type="sibTrans" cxnId="{4DEE4574-1AFE-4C68-A7F6-55157367C0AC}">
      <dgm:prSet/>
      <dgm:spPr/>
      <dgm:t>
        <a:bodyPr/>
        <a:lstStyle/>
        <a:p>
          <a:endParaRPr lang="es-ES_tradnl"/>
        </a:p>
      </dgm:t>
    </dgm:pt>
    <dgm:pt modelId="{4248D4E7-8F90-4C54-B9A7-07B28D804B06}">
      <dgm:prSet phldrT="[Texto]"/>
      <dgm:spPr/>
      <dgm:t>
        <a:bodyPr/>
        <a:lstStyle/>
        <a:p>
          <a:r>
            <a:rPr lang="es-ES_tradnl" b="1"/>
            <a:t>Suciedad </a:t>
          </a:r>
          <a:r>
            <a:rPr lang="es-ES_tradnl" b="1" dirty="0"/>
            <a:t>del entorno</a:t>
          </a:r>
        </a:p>
      </dgm:t>
    </dgm:pt>
    <dgm:pt modelId="{35D26A20-7693-4101-B404-C215EE2F4199}" type="parTrans" cxnId="{BCFAB880-2AB7-4A4D-BB99-EADD9D7DBBD4}">
      <dgm:prSet/>
      <dgm:spPr/>
      <dgm:t>
        <a:bodyPr/>
        <a:lstStyle/>
        <a:p>
          <a:endParaRPr lang="es-ES_tradnl"/>
        </a:p>
      </dgm:t>
    </dgm:pt>
    <dgm:pt modelId="{839CF625-B66C-4387-AFB1-370EA5E13CA5}" type="sibTrans" cxnId="{BCFAB880-2AB7-4A4D-BB99-EADD9D7DBBD4}">
      <dgm:prSet/>
      <dgm:spPr/>
      <dgm:t>
        <a:bodyPr/>
        <a:lstStyle/>
        <a:p>
          <a:endParaRPr lang="es-ES_tradnl"/>
        </a:p>
      </dgm:t>
    </dgm:pt>
    <dgm:pt modelId="{21618B05-72CB-40E1-958E-ECD54FC84E2C}">
      <dgm:prSet phldrT="[Texto]"/>
      <dgm:spPr/>
      <dgm:t>
        <a:bodyPr/>
        <a:lstStyle/>
        <a:p>
          <a:r>
            <a:rPr lang="es-ES_tradnl" b="1"/>
            <a:t>Desperdicio </a:t>
          </a:r>
          <a:r>
            <a:rPr lang="es-ES_tradnl" b="1" dirty="0"/>
            <a:t>alimentario</a:t>
          </a:r>
        </a:p>
      </dgm:t>
    </dgm:pt>
    <dgm:pt modelId="{724CD28D-047D-4C87-9ED3-1617BDB418D1}" type="parTrans" cxnId="{BD925327-28E6-43E7-93EE-AEED2DC5279F}">
      <dgm:prSet/>
      <dgm:spPr/>
      <dgm:t>
        <a:bodyPr/>
        <a:lstStyle/>
        <a:p>
          <a:endParaRPr lang="es-ES_tradnl"/>
        </a:p>
      </dgm:t>
    </dgm:pt>
    <dgm:pt modelId="{B12E9BA9-4DBC-42AD-A2E7-5F2BDACC84C9}" type="sibTrans" cxnId="{BD925327-28E6-43E7-93EE-AEED2DC5279F}">
      <dgm:prSet/>
      <dgm:spPr/>
      <dgm:t>
        <a:bodyPr/>
        <a:lstStyle/>
        <a:p>
          <a:endParaRPr lang="es-ES_tradnl"/>
        </a:p>
      </dgm:t>
    </dgm:pt>
    <dgm:pt modelId="{C10DCBE0-49E5-4FEF-A764-96E60F072DE9}">
      <dgm:prSet phldrT="[Texto]"/>
      <dgm:spPr/>
      <dgm:t>
        <a:bodyPr/>
        <a:lstStyle/>
        <a:p>
          <a:r>
            <a:rPr lang="es-ES_tradnl" b="1"/>
            <a:t>Recogidas </a:t>
          </a:r>
          <a:r>
            <a:rPr lang="es-ES_tradnl" b="1" dirty="0"/>
            <a:t>de basuras y residuos domésticos</a:t>
          </a:r>
        </a:p>
      </dgm:t>
    </dgm:pt>
    <dgm:pt modelId="{BACCD5A2-EE54-4F40-AAFE-B677CBF7657B}" type="parTrans" cxnId="{3C99232A-40B3-4669-B2B1-A3C253018C9D}">
      <dgm:prSet/>
      <dgm:spPr/>
      <dgm:t>
        <a:bodyPr/>
        <a:lstStyle/>
        <a:p>
          <a:endParaRPr lang="es-ES_tradnl"/>
        </a:p>
      </dgm:t>
    </dgm:pt>
    <dgm:pt modelId="{00FC19BE-6E5D-443D-A83D-FBCB1DBD7D06}" type="sibTrans" cxnId="{3C99232A-40B3-4669-B2B1-A3C253018C9D}">
      <dgm:prSet/>
      <dgm:spPr/>
      <dgm:t>
        <a:bodyPr/>
        <a:lstStyle/>
        <a:p>
          <a:endParaRPr lang="es-ES_tradnl"/>
        </a:p>
      </dgm:t>
    </dgm:pt>
    <dgm:pt modelId="{6C37BE5C-5241-46C8-AEB4-F9B851D1A0B5}" type="pres">
      <dgm:prSet presAssocID="{47A41864-F46F-49A4-9C44-A97E26BEF0C4}" presName="diagram" presStyleCnt="0">
        <dgm:presLayoutVars>
          <dgm:dir/>
          <dgm:resizeHandles val="exact"/>
        </dgm:presLayoutVars>
      </dgm:prSet>
      <dgm:spPr/>
    </dgm:pt>
    <dgm:pt modelId="{DD3493CF-D63E-452A-9024-5471BEC7F81C}" type="pres">
      <dgm:prSet presAssocID="{DFBB12BA-4E5C-4BD7-BDB1-1FE25B50CF1E}" presName="node" presStyleLbl="node1" presStyleIdx="0" presStyleCnt="12">
        <dgm:presLayoutVars>
          <dgm:bulletEnabled val="1"/>
        </dgm:presLayoutVars>
      </dgm:prSet>
      <dgm:spPr/>
    </dgm:pt>
    <dgm:pt modelId="{7C06C48D-6E42-4EBE-AA24-02C4E9B3CFB0}" type="pres">
      <dgm:prSet presAssocID="{B9856EA4-C287-43B8-AE66-C53F9581A1EC}" presName="sibTrans" presStyleCnt="0"/>
      <dgm:spPr/>
    </dgm:pt>
    <dgm:pt modelId="{ED120E68-371F-493F-913D-F7FD31B3AE90}" type="pres">
      <dgm:prSet presAssocID="{4248D4E7-8F90-4C54-B9A7-07B28D804B06}" presName="node" presStyleLbl="node1" presStyleIdx="1" presStyleCnt="12">
        <dgm:presLayoutVars>
          <dgm:bulletEnabled val="1"/>
        </dgm:presLayoutVars>
      </dgm:prSet>
      <dgm:spPr/>
    </dgm:pt>
    <dgm:pt modelId="{917A44C6-36B4-4F63-8243-C575137D1336}" type="pres">
      <dgm:prSet presAssocID="{839CF625-B66C-4387-AFB1-370EA5E13CA5}" presName="sibTrans" presStyleCnt="0"/>
      <dgm:spPr/>
    </dgm:pt>
    <dgm:pt modelId="{5CB954E8-E90A-4ED9-ACFD-64B27417DE34}" type="pres">
      <dgm:prSet presAssocID="{779DBE5A-E142-4506-BFE2-B13D825BAFDD}" presName="node" presStyleLbl="node1" presStyleIdx="2" presStyleCnt="12">
        <dgm:presLayoutVars>
          <dgm:bulletEnabled val="1"/>
        </dgm:presLayoutVars>
      </dgm:prSet>
      <dgm:spPr/>
    </dgm:pt>
    <dgm:pt modelId="{4B661A12-6B20-497B-B2BF-94A42AFBDE67}" type="pres">
      <dgm:prSet presAssocID="{B377D724-BAD6-4AAF-B040-04AE54994125}" presName="sibTrans" presStyleCnt="0"/>
      <dgm:spPr/>
    </dgm:pt>
    <dgm:pt modelId="{E373F63A-F75F-4A17-8FFD-C3D6E085A360}" type="pres">
      <dgm:prSet presAssocID="{73FA8959-1EDB-4264-B9C7-A971F7FBA841}" presName="node" presStyleLbl="node1" presStyleIdx="3" presStyleCnt="12">
        <dgm:presLayoutVars>
          <dgm:bulletEnabled val="1"/>
        </dgm:presLayoutVars>
      </dgm:prSet>
      <dgm:spPr/>
    </dgm:pt>
    <dgm:pt modelId="{540AA200-1E60-477F-B8C0-B955CF0313CC}" type="pres">
      <dgm:prSet presAssocID="{434C2038-375D-4C33-9011-F1BD621686BF}" presName="sibTrans" presStyleCnt="0"/>
      <dgm:spPr/>
    </dgm:pt>
    <dgm:pt modelId="{9ED670D0-B8D4-4DCE-8E19-2BE93F572E43}" type="pres">
      <dgm:prSet presAssocID="{5503CE75-BC69-4B53-8C88-E398017A1153}" presName="node" presStyleLbl="node1" presStyleIdx="4" presStyleCnt="12">
        <dgm:presLayoutVars>
          <dgm:bulletEnabled val="1"/>
        </dgm:presLayoutVars>
      </dgm:prSet>
      <dgm:spPr/>
    </dgm:pt>
    <dgm:pt modelId="{50AE22A3-52E0-4ADE-A2A7-BBE5538B8860}" type="pres">
      <dgm:prSet presAssocID="{1184A4E0-F1F8-401A-87A6-04FC200BC039}" presName="sibTrans" presStyleCnt="0"/>
      <dgm:spPr/>
    </dgm:pt>
    <dgm:pt modelId="{04A9A85D-FBC8-40F7-8D07-2295684A9E85}" type="pres">
      <dgm:prSet presAssocID="{2954A00D-4A6D-402F-A175-717C9C851E8A}" presName="node" presStyleLbl="node1" presStyleIdx="5" presStyleCnt="12">
        <dgm:presLayoutVars>
          <dgm:bulletEnabled val="1"/>
        </dgm:presLayoutVars>
      </dgm:prSet>
      <dgm:spPr/>
    </dgm:pt>
    <dgm:pt modelId="{F20A2741-7B59-466B-AE09-AD4D482EB6FB}" type="pres">
      <dgm:prSet presAssocID="{D6165245-AF81-42BD-8D56-5D23E3E41F1E}" presName="sibTrans" presStyleCnt="0"/>
      <dgm:spPr/>
    </dgm:pt>
    <dgm:pt modelId="{221975A4-7856-4D34-A259-E36BF2DF01FB}" type="pres">
      <dgm:prSet presAssocID="{0CD222AF-650B-4513-843A-DF5E879DC340}" presName="node" presStyleLbl="node1" presStyleIdx="6" presStyleCnt="12">
        <dgm:presLayoutVars>
          <dgm:bulletEnabled val="1"/>
        </dgm:presLayoutVars>
      </dgm:prSet>
      <dgm:spPr/>
    </dgm:pt>
    <dgm:pt modelId="{E4948889-BD45-4590-86C4-88B94DB64E7B}" type="pres">
      <dgm:prSet presAssocID="{5805346E-31DE-4330-A13B-FA411CF7C7E3}" presName="sibTrans" presStyleCnt="0"/>
      <dgm:spPr/>
    </dgm:pt>
    <dgm:pt modelId="{9C06359D-6897-4B8B-BD32-74CEE84E496F}" type="pres">
      <dgm:prSet presAssocID="{C10DCBE0-49E5-4FEF-A764-96E60F072DE9}" presName="node" presStyleLbl="node1" presStyleIdx="7" presStyleCnt="12">
        <dgm:presLayoutVars>
          <dgm:bulletEnabled val="1"/>
        </dgm:presLayoutVars>
      </dgm:prSet>
      <dgm:spPr/>
    </dgm:pt>
    <dgm:pt modelId="{B33D423B-D9CE-4028-8077-0FF9971F5608}" type="pres">
      <dgm:prSet presAssocID="{00FC19BE-6E5D-443D-A83D-FBCB1DBD7D06}" presName="sibTrans" presStyleCnt="0"/>
      <dgm:spPr/>
    </dgm:pt>
    <dgm:pt modelId="{47693F05-1A12-4374-BF73-9CD4A0504CEA}" type="pres">
      <dgm:prSet presAssocID="{1DDA5E67-CD2A-44B6-8C3C-7FC4F43D012F}" presName="node" presStyleLbl="node1" presStyleIdx="8" presStyleCnt="12">
        <dgm:presLayoutVars>
          <dgm:bulletEnabled val="1"/>
        </dgm:presLayoutVars>
      </dgm:prSet>
      <dgm:spPr/>
    </dgm:pt>
    <dgm:pt modelId="{D8AD44EC-3A14-48EC-BE91-09606CCFBE3F}" type="pres">
      <dgm:prSet presAssocID="{C11125D5-BE13-4A02-BAB0-2E9AA250E33E}" presName="sibTrans" presStyleCnt="0"/>
      <dgm:spPr/>
    </dgm:pt>
    <dgm:pt modelId="{637F043E-AC5D-433A-9209-4CBE08270346}" type="pres">
      <dgm:prSet presAssocID="{D84943D3-06D8-442C-851F-E39D5DCAC225}" presName="node" presStyleLbl="node1" presStyleIdx="9" presStyleCnt="12">
        <dgm:presLayoutVars>
          <dgm:bulletEnabled val="1"/>
        </dgm:presLayoutVars>
      </dgm:prSet>
      <dgm:spPr/>
    </dgm:pt>
    <dgm:pt modelId="{A2633137-8DA3-4E52-A320-6D07A74E6B20}" type="pres">
      <dgm:prSet presAssocID="{C583940E-15A3-45CB-AC7C-1015F7548C85}" presName="sibTrans" presStyleCnt="0"/>
      <dgm:spPr/>
    </dgm:pt>
    <dgm:pt modelId="{2FC5AD51-2CD2-49E6-B07D-2D59A1F4A92A}" type="pres">
      <dgm:prSet presAssocID="{21618B05-72CB-40E1-958E-ECD54FC84E2C}" presName="node" presStyleLbl="node1" presStyleIdx="10" presStyleCnt="12">
        <dgm:presLayoutVars>
          <dgm:bulletEnabled val="1"/>
        </dgm:presLayoutVars>
      </dgm:prSet>
      <dgm:spPr/>
    </dgm:pt>
    <dgm:pt modelId="{A36237D6-0FC0-4356-BFFF-4EF94F0EA3EA}" type="pres">
      <dgm:prSet presAssocID="{B12E9BA9-4DBC-42AD-A2E7-5F2BDACC84C9}" presName="sibTrans" presStyleCnt="0"/>
      <dgm:spPr/>
    </dgm:pt>
    <dgm:pt modelId="{9780E84E-6D53-46C6-8C5B-DC3C9BD8D55E}" type="pres">
      <dgm:prSet presAssocID="{A9C730BD-CC68-4A12-A7B0-0ADF817C171B}" presName="node" presStyleLbl="node1" presStyleIdx="11" presStyleCnt="12">
        <dgm:presLayoutVars>
          <dgm:bulletEnabled val="1"/>
        </dgm:presLayoutVars>
      </dgm:prSet>
      <dgm:spPr/>
    </dgm:pt>
  </dgm:ptLst>
  <dgm:cxnLst>
    <dgm:cxn modelId="{E8475D00-5AC2-40D9-9C1E-9775BF9357BF}" srcId="{47A41864-F46F-49A4-9C44-A97E26BEF0C4}" destId="{5503CE75-BC69-4B53-8C88-E398017A1153}" srcOrd="4" destOrd="0" parTransId="{E317471D-1D2E-4CB1-A55D-8A5D21D6C042}" sibTransId="{1184A4E0-F1F8-401A-87A6-04FC200BC039}"/>
    <dgm:cxn modelId="{8401C604-E38E-4257-A2E7-D3E9CD989427}" type="presOf" srcId="{21618B05-72CB-40E1-958E-ECD54FC84E2C}" destId="{2FC5AD51-2CD2-49E6-B07D-2D59A1F4A92A}" srcOrd="0" destOrd="0" presId="urn:microsoft.com/office/officeart/2005/8/layout/default"/>
    <dgm:cxn modelId="{FA572F08-7045-4EB0-83A0-CEF206B1587B}" srcId="{47A41864-F46F-49A4-9C44-A97E26BEF0C4}" destId="{73FA8959-1EDB-4264-B9C7-A971F7FBA841}" srcOrd="3" destOrd="0" parTransId="{31D93485-B1A4-4810-A041-70181A0C3CE9}" sibTransId="{434C2038-375D-4C33-9011-F1BD621686BF}"/>
    <dgm:cxn modelId="{CEC1A616-5647-4BA7-938A-F4DEF575293D}" type="presOf" srcId="{5503CE75-BC69-4B53-8C88-E398017A1153}" destId="{9ED670D0-B8D4-4DCE-8E19-2BE93F572E43}" srcOrd="0" destOrd="0" presId="urn:microsoft.com/office/officeart/2005/8/layout/default"/>
    <dgm:cxn modelId="{9C32AD1E-59FB-4BC2-BC86-6784D418D830}" srcId="{47A41864-F46F-49A4-9C44-A97E26BEF0C4}" destId="{1DDA5E67-CD2A-44B6-8C3C-7FC4F43D012F}" srcOrd="8" destOrd="0" parTransId="{0160CDA9-A9C5-46AF-9E18-7C4FC267A888}" sibTransId="{C11125D5-BE13-4A02-BAB0-2E9AA250E33E}"/>
    <dgm:cxn modelId="{BD925327-28E6-43E7-93EE-AEED2DC5279F}" srcId="{47A41864-F46F-49A4-9C44-A97E26BEF0C4}" destId="{21618B05-72CB-40E1-958E-ECD54FC84E2C}" srcOrd="10" destOrd="0" parTransId="{724CD28D-047D-4C87-9ED3-1617BDB418D1}" sibTransId="{B12E9BA9-4DBC-42AD-A2E7-5F2BDACC84C9}"/>
    <dgm:cxn modelId="{3C99232A-40B3-4669-B2B1-A3C253018C9D}" srcId="{47A41864-F46F-49A4-9C44-A97E26BEF0C4}" destId="{C10DCBE0-49E5-4FEF-A764-96E60F072DE9}" srcOrd="7" destOrd="0" parTransId="{BACCD5A2-EE54-4F40-AAFE-B677CBF7657B}" sibTransId="{00FC19BE-6E5D-443D-A83D-FBCB1DBD7D06}"/>
    <dgm:cxn modelId="{FC99785B-B7FE-41BA-BC4D-BED6181D6983}" type="presOf" srcId="{A9C730BD-CC68-4A12-A7B0-0ADF817C171B}" destId="{9780E84E-6D53-46C6-8C5B-DC3C9BD8D55E}" srcOrd="0" destOrd="0" presId="urn:microsoft.com/office/officeart/2005/8/layout/default"/>
    <dgm:cxn modelId="{11141D5E-0AB2-44E1-B293-59728F6394DD}" type="presOf" srcId="{2954A00D-4A6D-402F-A175-717C9C851E8A}" destId="{04A9A85D-FBC8-40F7-8D07-2295684A9E85}" srcOrd="0" destOrd="0" presId="urn:microsoft.com/office/officeart/2005/8/layout/default"/>
    <dgm:cxn modelId="{E356D566-1E93-4A79-A889-255612F1590E}" type="presOf" srcId="{73FA8959-1EDB-4264-B9C7-A971F7FBA841}" destId="{E373F63A-F75F-4A17-8FFD-C3D6E085A360}" srcOrd="0" destOrd="0" presId="urn:microsoft.com/office/officeart/2005/8/layout/default"/>
    <dgm:cxn modelId="{6C314C47-1283-4816-A6C0-878BF9C70C6C}" srcId="{47A41864-F46F-49A4-9C44-A97E26BEF0C4}" destId="{779DBE5A-E142-4506-BFE2-B13D825BAFDD}" srcOrd="2" destOrd="0" parTransId="{41DFC622-F09C-4163-96E1-3C5786067F4B}" sibTransId="{B377D724-BAD6-4AAF-B040-04AE54994125}"/>
    <dgm:cxn modelId="{0819FB4C-13E3-4107-A83D-8DBB442849BC}" type="presOf" srcId="{47A41864-F46F-49A4-9C44-A97E26BEF0C4}" destId="{6C37BE5C-5241-46C8-AEB4-F9B851D1A0B5}" srcOrd="0" destOrd="0" presId="urn:microsoft.com/office/officeart/2005/8/layout/default"/>
    <dgm:cxn modelId="{4DEE4574-1AFE-4C68-A7F6-55157367C0AC}" srcId="{47A41864-F46F-49A4-9C44-A97E26BEF0C4}" destId="{D84943D3-06D8-442C-851F-E39D5DCAC225}" srcOrd="9" destOrd="0" parTransId="{68A08D10-2134-4A71-A6EB-BFFEDEB64DB8}" sibTransId="{C583940E-15A3-45CB-AC7C-1015F7548C85}"/>
    <dgm:cxn modelId="{758E5978-AFE5-4E0D-9F11-88BD70781CCE}" srcId="{47A41864-F46F-49A4-9C44-A97E26BEF0C4}" destId="{2954A00D-4A6D-402F-A175-717C9C851E8A}" srcOrd="5" destOrd="0" parTransId="{11763679-75C6-47DA-9CF8-176D2CAE702B}" sibTransId="{D6165245-AF81-42BD-8D56-5D23E3E41F1E}"/>
    <dgm:cxn modelId="{B6BB8E7A-8D72-49E9-8C1B-B2098ABF72FF}" type="presOf" srcId="{0CD222AF-650B-4513-843A-DF5E879DC340}" destId="{221975A4-7856-4D34-A259-E36BF2DF01FB}" srcOrd="0" destOrd="0" presId="urn:microsoft.com/office/officeart/2005/8/layout/default"/>
    <dgm:cxn modelId="{BCFAB880-2AB7-4A4D-BB99-EADD9D7DBBD4}" srcId="{47A41864-F46F-49A4-9C44-A97E26BEF0C4}" destId="{4248D4E7-8F90-4C54-B9A7-07B28D804B06}" srcOrd="1" destOrd="0" parTransId="{35D26A20-7693-4101-B404-C215EE2F4199}" sibTransId="{839CF625-B66C-4387-AFB1-370EA5E13CA5}"/>
    <dgm:cxn modelId="{ED4FEF9B-AE6A-4E36-9213-5191BBF12B53}" type="presOf" srcId="{4248D4E7-8F90-4C54-B9A7-07B28D804B06}" destId="{ED120E68-371F-493F-913D-F7FD31B3AE90}" srcOrd="0" destOrd="0" presId="urn:microsoft.com/office/officeart/2005/8/layout/default"/>
    <dgm:cxn modelId="{308398A8-7DF2-4ACA-BE1A-7F98EB9C1259}" type="presOf" srcId="{C10DCBE0-49E5-4FEF-A764-96E60F072DE9}" destId="{9C06359D-6897-4B8B-BD32-74CEE84E496F}" srcOrd="0" destOrd="0" presId="urn:microsoft.com/office/officeart/2005/8/layout/default"/>
    <dgm:cxn modelId="{179FB1AC-E67F-4947-9D73-34256CB89FBF}" type="presOf" srcId="{DFBB12BA-4E5C-4BD7-BDB1-1FE25B50CF1E}" destId="{DD3493CF-D63E-452A-9024-5471BEC7F81C}" srcOrd="0" destOrd="0" presId="urn:microsoft.com/office/officeart/2005/8/layout/default"/>
    <dgm:cxn modelId="{04C12EB9-4979-4470-B71F-22B8B7B56398}" type="presOf" srcId="{1DDA5E67-CD2A-44B6-8C3C-7FC4F43D012F}" destId="{47693F05-1A12-4374-BF73-9CD4A0504CEA}" srcOrd="0" destOrd="0" presId="urn:microsoft.com/office/officeart/2005/8/layout/default"/>
    <dgm:cxn modelId="{D8A753BE-3A89-4ECB-AD73-D24501E80B41}" srcId="{47A41864-F46F-49A4-9C44-A97E26BEF0C4}" destId="{A9C730BD-CC68-4A12-A7B0-0ADF817C171B}" srcOrd="11" destOrd="0" parTransId="{E90C6C17-260B-483D-866A-AB8296764A2B}" sibTransId="{7E620C6D-7BAF-4B8B-9E65-17330E9CE02B}"/>
    <dgm:cxn modelId="{19BD1BC0-FFBA-46D1-8E3E-270CE4C9AB26}" type="presOf" srcId="{D84943D3-06D8-442C-851F-E39D5DCAC225}" destId="{637F043E-AC5D-433A-9209-4CBE08270346}" srcOrd="0" destOrd="0" presId="urn:microsoft.com/office/officeart/2005/8/layout/default"/>
    <dgm:cxn modelId="{8214FBC9-13F8-46BB-A25E-5A36A33C23E9}" type="presOf" srcId="{779DBE5A-E142-4506-BFE2-B13D825BAFDD}" destId="{5CB954E8-E90A-4ED9-ACFD-64B27417DE34}" srcOrd="0" destOrd="0" presId="urn:microsoft.com/office/officeart/2005/8/layout/default"/>
    <dgm:cxn modelId="{E4518BEE-7CA5-4267-BFD6-8CBE81E6F61B}" srcId="{47A41864-F46F-49A4-9C44-A97E26BEF0C4}" destId="{DFBB12BA-4E5C-4BD7-BDB1-1FE25B50CF1E}" srcOrd="0" destOrd="0" parTransId="{6221B745-E291-4D91-AD7F-88EA066CB3E8}" sibTransId="{B9856EA4-C287-43B8-AE66-C53F9581A1EC}"/>
    <dgm:cxn modelId="{BC34B5F6-53EE-481C-961E-BC0CF6CE4DB1}" srcId="{47A41864-F46F-49A4-9C44-A97E26BEF0C4}" destId="{0CD222AF-650B-4513-843A-DF5E879DC340}" srcOrd="6" destOrd="0" parTransId="{753A20DC-9F88-4727-866E-5EA423E3D1D0}" sibTransId="{5805346E-31DE-4330-A13B-FA411CF7C7E3}"/>
    <dgm:cxn modelId="{58B6E6E8-CDD8-4819-B938-3752322400C4}" type="presParOf" srcId="{6C37BE5C-5241-46C8-AEB4-F9B851D1A0B5}" destId="{DD3493CF-D63E-452A-9024-5471BEC7F81C}" srcOrd="0" destOrd="0" presId="urn:microsoft.com/office/officeart/2005/8/layout/default"/>
    <dgm:cxn modelId="{AF669EA7-DC82-4368-B383-655AEC980C72}" type="presParOf" srcId="{6C37BE5C-5241-46C8-AEB4-F9B851D1A0B5}" destId="{7C06C48D-6E42-4EBE-AA24-02C4E9B3CFB0}" srcOrd="1" destOrd="0" presId="urn:microsoft.com/office/officeart/2005/8/layout/default"/>
    <dgm:cxn modelId="{4DB3FF1C-DF76-414A-9069-D558FB33D335}" type="presParOf" srcId="{6C37BE5C-5241-46C8-AEB4-F9B851D1A0B5}" destId="{ED120E68-371F-493F-913D-F7FD31B3AE90}" srcOrd="2" destOrd="0" presId="urn:microsoft.com/office/officeart/2005/8/layout/default"/>
    <dgm:cxn modelId="{B0C3ECC1-DC9D-4C6C-93A5-22953DE706D0}" type="presParOf" srcId="{6C37BE5C-5241-46C8-AEB4-F9B851D1A0B5}" destId="{917A44C6-36B4-4F63-8243-C575137D1336}" srcOrd="3" destOrd="0" presId="urn:microsoft.com/office/officeart/2005/8/layout/default"/>
    <dgm:cxn modelId="{D0902B07-15F1-47E9-8893-357DAAE029BA}" type="presParOf" srcId="{6C37BE5C-5241-46C8-AEB4-F9B851D1A0B5}" destId="{5CB954E8-E90A-4ED9-ACFD-64B27417DE34}" srcOrd="4" destOrd="0" presId="urn:microsoft.com/office/officeart/2005/8/layout/default"/>
    <dgm:cxn modelId="{6FFB826F-C9EA-4712-8E3D-AB780016F117}" type="presParOf" srcId="{6C37BE5C-5241-46C8-AEB4-F9B851D1A0B5}" destId="{4B661A12-6B20-497B-B2BF-94A42AFBDE67}" srcOrd="5" destOrd="0" presId="urn:microsoft.com/office/officeart/2005/8/layout/default"/>
    <dgm:cxn modelId="{8E416414-6ECE-4553-87C1-56098E5A5D36}" type="presParOf" srcId="{6C37BE5C-5241-46C8-AEB4-F9B851D1A0B5}" destId="{E373F63A-F75F-4A17-8FFD-C3D6E085A360}" srcOrd="6" destOrd="0" presId="urn:microsoft.com/office/officeart/2005/8/layout/default"/>
    <dgm:cxn modelId="{7073EC88-CA38-43E2-A4C2-3CDD1FC78970}" type="presParOf" srcId="{6C37BE5C-5241-46C8-AEB4-F9B851D1A0B5}" destId="{540AA200-1E60-477F-B8C0-B955CF0313CC}" srcOrd="7" destOrd="0" presId="urn:microsoft.com/office/officeart/2005/8/layout/default"/>
    <dgm:cxn modelId="{C5A7D89C-F5D2-46A4-ABFD-83A9D2495503}" type="presParOf" srcId="{6C37BE5C-5241-46C8-AEB4-F9B851D1A0B5}" destId="{9ED670D0-B8D4-4DCE-8E19-2BE93F572E43}" srcOrd="8" destOrd="0" presId="urn:microsoft.com/office/officeart/2005/8/layout/default"/>
    <dgm:cxn modelId="{070C368F-9FB1-4D43-97BA-92C3F4B9ABD2}" type="presParOf" srcId="{6C37BE5C-5241-46C8-AEB4-F9B851D1A0B5}" destId="{50AE22A3-52E0-4ADE-A2A7-BBE5538B8860}" srcOrd="9" destOrd="0" presId="urn:microsoft.com/office/officeart/2005/8/layout/default"/>
    <dgm:cxn modelId="{1E1FA044-E7B2-4117-9EAD-BDFA51EF59D0}" type="presParOf" srcId="{6C37BE5C-5241-46C8-AEB4-F9B851D1A0B5}" destId="{04A9A85D-FBC8-40F7-8D07-2295684A9E85}" srcOrd="10" destOrd="0" presId="urn:microsoft.com/office/officeart/2005/8/layout/default"/>
    <dgm:cxn modelId="{8BF5A719-8071-48ED-83A0-CA7789ABEBE3}" type="presParOf" srcId="{6C37BE5C-5241-46C8-AEB4-F9B851D1A0B5}" destId="{F20A2741-7B59-466B-AE09-AD4D482EB6FB}" srcOrd="11" destOrd="0" presId="urn:microsoft.com/office/officeart/2005/8/layout/default"/>
    <dgm:cxn modelId="{D8FD90F2-A1E1-48CE-A399-B2C6F8906F6E}" type="presParOf" srcId="{6C37BE5C-5241-46C8-AEB4-F9B851D1A0B5}" destId="{221975A4-7856-4D34-A259-E36BF2DF01FB}" srcOrd="12" destOrd="0" presId="urn:microsoft.com/office/officeart/2005/8/layout/default"/>
    <dgm:cxn modelId="{32F10C08-C8E1-41B4-A7AC-8C9681E233C6}" type="presParOf" srcId="{6C37BE5C-5241-46C8-AEB4-F9B851D1A0B5}" destId="{E4948889-BD45-4590-86C4-88B94DB64E7B}" srcOrd="13" destOrd="0" presId="urn:microsoft.com/office/officeart/2005/8/layout/default"/>
    <dgm:cxn modelId="{2E64BF01-092B-4DDB-ADBD-6D454BC65BAB}" type="presParOf" srcId="{6C37BE5C-5241-46C8-AEB4-F9B851D1A0B5}" destId="{9C06359D-6897-4B8B-BD32-74CEE84E496F}" srcOrd="14" destOrd="0" presId="urn:microsoft.com/office/officeart/2005/8/layout/default"/>
    <dgm:cxn modelId="{E2F2B572-A88C-42B7-A042-888CA5089AD6}" type="presParOf" srcId="{6C37BE5C-5241-46C8-AEB4-F9B851D1A0B5}" destId="{B33D423B-D9CE-4028-8077-0FF9971F5608}" srcOrd="15" destOrd="0" presId="urn:microsoft.com/office/officeart/2005/8/layout/default"/>
    <dgm:cxn modelId="{DEC81DA6-9D31-4CCA-8AF1-3C1ADF771C44}" type="presParOf" srcId="{6C37BE5C-5241-46C8-AEB4-F9B851D1A0B5}" destId="{47693F05-1A12-4374-BF73-9CD4A0504CEA}" srcOrd="16" destOrd="0" presId="urn:microsoft.com/office/officeart/2005/8/layout/default"/>
    <dgm:cxn modelId="{6B20CAD7-029A-4BCE-BA6D-CCF6EBC56C2E}" type="presParOf" srcId="{6C37BE5C-5241-46C8-AEB4-F9B851D1A0B5}" destId="{D8AD44EC-3A14-48EC-BE91-09606CCFBE3F}" srcOrd="17" destOrd="0" presId="urn:microsoft.com/office/officeart/2005/8/layout/default"/>
    <dgm:cxn modelId="{1AB29714-C718-4B57-A280-51528F4A4C3D}" type="presParOf" srcId="{6C37BE5C-5241-46C8-AEB4-F9B851D1A0B5}" destId="{637F043E-AC5D-433A-9209-4CBE08270346}" srcOrd="18" destOrd="0" presId="urn:microsoft.com/office/officeart/2005/8/layout/default"/>
    <dgm:cxn modelId="{BBCE24DC-3616-41C2-91D3-8C0F2212283E}" type="presParOf" srcId="{6C37BE5C-5241-46C8-AEB4-F9B851D1A0B5}" destId="{A2633137-8DA3-4E52-A320-6D07A74E6B20}" srcOrd="19" destOrd="0" presId="urn:microsoft.com/office/officeart/2005/8/layout/default"/>
    <dgm:cxn modelId="{FA445114-4132-4579-B189-3489FDA1552E}" type="presParOf" srcId="{6C37BE5C-5241-46C8-AEB4-F9B851D1A0B5}" destId="{2FC5AD51-2CD2-49E6-B07D-2D59A1F4A92A}" srcOrd="20" destOrd="0" presId="urn:microsoft.com/office/officeart/2005/8/layout/default"/>
    <dgm:cxn modelId="{E7958578-5C14-4D3B-8CFE-F597EC03C380}" type="presParOf" srcId="{6C37BE5C-5241-46C8-AEB4-F9B851D1A0B5}" destId="{A36237D6-0FC0-4356-BFFF-4EF94F0EA3EA}" srcOrd="21" destOrd="0" presId="urn:microsoft.com/office/officeart/2005/8/layout/default"/>
    <dgm:cxn modelId="{BC669E5C-EB4E-447F-95D4-7C44A183D53F}" type="presParOf" srcId="{6C37BE5C-5241-46C8-AEB4-F9B851D1A0B5}" destId="{9780E84E-6D53-46C6-8C5B-DC3C9BD8D55E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B74D8-7ACE-4C10-9B5B-4A951604D92D}">
      <dsp:nvSpPr>
        <dsp:cNvPr id="0" name=""/>
        <dsp:cNvSpPr/>
      </dsp:nvSpPr>
      <dsp:spPr>
        <a:xfrm>
          <a:off x="1512478" y="-74618"/>
          <a:ext cx="11293695" cy="82538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POLÍTICA SECTORIAL</a:t>
          </a:r>
        </a:p>
      </dsp:txBody>
      <dsp:txXfrm>
        <a:off x="5580467" y="338072"/>
        <a:ext cx="3157717" cy="1238072"/>
      </dsp:txXfrm>
    </dsp:sp>
    <dsp:sp modelId="{5539A4D5-A932-49E5-AE4F-D62BD9006FB5}">
      <dsp:nvSpPr>
        <dsp:cNvPr id="0" name=""/>
        <dsp:cNvSpPr/>
      </dsp:nvSpPr>
      <dsp:spPr>
        <a:xfrm>
          <a:off x="2599456" y="1576144"/>
          <a:ext cx="9119739" cy="6603052"/>
        </a:xfrm>
        <a:prstGeom prst="ellipse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OBSERVATORIO</a:t>
          </a:r>
        </a:p>
      </dsp:txBody>
      <dsp:txXfrm>
        <a:off x="5565652" y="1972327"/>
        <a:ext cx="3187348" cy="1188549"/>
      </dsp:txXfrm>
    </dsp:sp>
    <dsp:sp modelId="{F14149F4-C597-4CA5-B5DC-A22FA035D147}">
      <dsp:nvSpPr>
        <dsp:cNvPr id="0" name=""/>
        <dsp:cNvSpPr/>
      </dsp:nvSpPr>
      <dsp:spPr>
        <a:xfrm>
          <a:off x="3140444" y="2948712"/>
          <a:ext cx="7972888" cy="5250763"/>
        </a:xfrm>
        <a:prstGeom prst="ellipse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PROCESO DE </a:t>
          </a:r>
          <a:r>
            <a:rPr lang="es-ES" sz="3200" kern="1200" dirty="0">
              <a:latin typeface="Trebuchet MS" panose="020B0603020202020204"/>
            </a:rPr>
            <a:t>ANÁLISIS</a:t>
          </a:r>
          <a:br>
            <a:rPr lang="es-ES" sz="3200" kern="1200" dirty="0">
              <a:latin typeface="Trebuchet MS" panose="020B0603020202020204"/>
            </a:rPr>
          </a:br>
          <a:r>
            <a:rPr lang="es-ES" sz="3200" kern="1200" dirty="0">
              <a:latin typeface="Trebuchet MS" panose="020B0603020202020204"/>
            </a:rPr>
            <a:t>CUANTITVO</a:t>
          </a:r>
          <a:r>
            <a:rPr lang="es-ES" sz="3200" kern="1200" dirty="0"/>
            <a:t> Y </a:t>
          </a:r>
          <a:br>
            <a:rPr lang="es-ES" sz="3200" kern="1200" dirty="0">
              <a:solidFill>
                <a:srgbClr val="010000"/>
              </a:solidFill>
              <a:latin typeface="Trebuchet MS" panose="020B0603020202020204"/>
            </a:rPr>
          </a:br>
          <a:r>
            <a:rPr lang="es-ES" sz="3200" kern="1200" dirty="0">
              <a:latin typeface="Trebuchet MS" panose="020B0603020202020204"/>
            </a:rPr>
            <a:t>CUALITATIVO</a:t>
          </a:r>
        </a:p>
      </dsp:txBody>
      <dsp:txXfrm>
        <a:off x="5269206" y="3342519"/>
        <a:ext cx="3715365" cy="1181421"/>
      </dsp:txXfrm>
    </dsp:sp>
    <dsp:sp modelId="{D8CC9016-47CD-42C7-B0B0-2191C7B514C0}">
      <dsp:nvSpPr>
        <dsp:cNvPr id="0" name=""/>
        <dsp:cNvSpPr/>
      </dsp:nvSpPr>
      <dsp:spPr>
        <a:xfrm>
          <a:off x="5508563" y="4877670"/>
          <a:ext cx="3301526" cy="3301526"/>
        </a:xfrm>
        <a:prstGeom prst="ellipse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Trebuchet MS" panose="020B0603020202020204"/>
            </a:rPr>
            <a:t>ECOBARÓMETRO</a:t>
          </a:r>
          <a:endParaRPr lang="en-US" sz="2100" kern="1200" dirty="0"/>
        </a:p>
      </dsp:txBody>
      <dsp:txXfrm>
        <a:off x="5992060" y="5703051"/>
        <a:ext cx="2334531" cy="16507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493CF-D63E-452A-9024-5471BEC7F81C}">
      <dsp:nvSpPr>
        <dsp:cNvPr id="0" name=""/>
        <dsp:cNvSpPr/>
      </dsp:nvSpPr>
      <dsp:spPr>
        <a:xfrm>
          <a:off x="1281112" y="1438"/>
          <a:ext cx="3009304" cy="1805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900" b="1" kern="1200" dirty="0"/>
            <a:t>Contaminación Lumínica</a:t>
          </a:r>
        </a:p>
      </dsp:txBody>
      <dsp:txXfrm>
        <a:off x="1281112" y="1438"/>
        <a:ext cx="3009304" cy="1805582"/>
      </dsp:txXfrm>
    </dsp:sp>
    <dsp:sp modelId="{ED120E68-371F-493F-913D-F7FD31B3AE90}">
      <dsp:nvSpPr>
        <dsp:cNvPr id="0" name=""/>
        <dsp:cNvSpPr/>
      </dsp:nvSpPr>
      <dsp:spPr>
        <a:xfrm>
          <a:off x="4591347" y="1438"/>
          <a:ext cx="3009304" cy="1805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900" b="1" kern="1200"/>
            <a:t>Suciedad </a:t>
          </a:r>
          <a:r>
            <a:rPr lang="es-ES_tradnl" sz="2900" b="1" kern="1200" dirty="0"/>
            <a:t>del entorno</a:t>
          </a:r>
        </a:p>
      </dsp:txBody>
      <dsp:txXfrm>
        <a:off x="4591347" y="1438"/>
        <a:ext cx="3009304" cy="1805582"/>
      </dsp:txXfrm>
    </dsp:sp>
    <dsp:sp modelId="{5CB954E8-E90A-4ED9-ACFD-64B27417DE34}">
      <dsp:nvSpPr>
        <dsp:cNvPr id="0" name=""/>
        <dsp:cNvSpPr/>
      </dsp:nvSpPr>
      <dsp:spPr>
        <a:xfrm>
          <a:off x="7901582" y="1438"/>
          <a:ext cx="3009304" cy="1805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900" b="1" kern="1200" dirty="0"/>
            <a:t>Sequía </a:t>
          </a:r>
        </a:p>
      </dsp:txBody>
      <dsp:txXfrm>
        <a:off x="7901582" y="1438"/>
        <a:ext cx="3009304" cy="1805582"/>
      </dsp:txXfrm>
    </dsp:sp>
    <dsp:sp modelId="{E373F63A-F75F-4A17-8FFD-C3D6E085A360}">
      <dsp:nvSpPr>
        <dsp:cNvPr id="0" name=""/>
        <dsp:cNvSpPr/>
      </dsp:nvSpPr>
      <dsp:spPr>
        <a:xfrm>
          <a:off x="1281112" y="2107951"/>
          <a:ext cx="3009304" cy="1805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900" b="1" kern="1200" dirty="0"/>
            <a:t>Contaminación del aire</a:t>
          </a:r>
        </a:p>
      </dsp:txBody>
      <dsp:txXfrm>
        <a:off x="1281112" y="2107951"/>
        <a:ext cx="3009304" cy="1805582"/>
      </dsp:txXfrm>
    </dsp:sp>
    <dsp:sp modelId="{9ED670D0-B8D4-4DCE-8E19-2BE93F572E43}">
      <dsp:nvSpPr>
        <dsp:cNvPr id="0" name=""/>
        <dsp:cNvSpPr/>
      </dsp:nvSpPr>
      <dsp:spPr>
        <a:xfrm>
          <a:off x="4591347" y="2107951"/>
          <a:ext cx="3009304" cy="1805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900" b="1" kern="1200" dirty="0"/>
            <a:t>Contaminación Acústica</a:t>
          </a:r>
        </a:p>
      </dsp:txBody>
      <dsp:txXfrm>
        <a:off x="4591347" y="2107951"/>
        <a:ext cx="3009304" cy="1805582"/>
      </dsp:txXfrm>
    </dsp:sp>
    <dsp:sp modelId="{04A9A85D-FBC8-40F7-8D07-2295684A9E85}">
      <dsp:nvSpPr>
        <dsp:cNvPr id="0" name=""/>
        <dsp:cNvSpPr/>
      </dsp:nvSpPr>
      <dsp:spPr>
        <a:xfrm>
          <a:off x="7901582" y="2107951"/>
          <a:ext cx="3009304" cy="1805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900" b="1" kern="1200" dirty="0"/>
            <a:t>Perdida de Biodiversidad</a:t>
          </a:r>
        </a:p>
      </dsp:txBody>
      <dsp:txXfrm>
        <a:off x="7901582" y="2107951"/>
        <a:ext cx="3009304" cy="1805582"/>
      </dsp:txXfrm>
    </dsp:sp>
    <dsp:sp modelId="{221975A4-7856-4D34-A259-E36BF2DF01FB}">
      <dsp:nvSpPr>
        <dsp:cNvPr id="0" name=""/>
        <dsp:cNvSpPr/>
      </dsp:nvSpPr>
      <dsp:spPr>
        <a:xfrm>
          <a:off x="1281112" y="4214465"/>
          <a:ext cx="3009304" cy="1805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900" b="1" kern="1200" dirty="0"/>
            <a:t>Falta de zonas verdes</a:t>
          </a:r>
        </a:p>
      </dsp:txBody>
      <dsp:txXfrm>
        <a:off x="1281112" y="4214465"/>
        <a:ext cx="3009304" cy="1805582"/>
      </dsp:txXfrm>
    </dsp:sp>
    <dsp:sp modelId="{9C06359D-6897-4B8B-BD32-74CEE84E496F}">
      <dsp:nvSpPr>
        <dsp:cNvPr id="0" name=""/>
        <dsp:cNvSpPr/>
      </dsp:nvSpPr>
      <dsp:spPr>
        <a:xfrm>
          <a:off x="4591347" y="4214465"/>
          <a:ext cx="3009304" cy="1805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900" b="1" kern="1200"/>
            <a:t>Recogidas </a:t>
          </a:r>
          <a:r>
            <a:rPr lang="es-ES_tradnl" sz="2900" b="1" kern="1200" dirty="0"/>
            <a:t>de basuras y residuos domésticos</a:t>
          </a:r>
        </a:p>
      </dsp:txBody>
      <dsp:txXfrm>
        <a:off x="4591347" y="4214465"/>
        <a:ext cx="3009304" cy="1805582"/>
      </dsp:txXfrm>
    </dsp:sp>
    <dsp:sp modelId="{47693F05-1A12-4374-BF73-9CD4A0504CEA}">
      <dsp:nvSpPr>
        <dsp:cNvPr id="0" name=""/>
        <dsp:cNvSpPr/>
      </dsp:nvSpPr>
      <dsp:spPr>
        <a:xfrm>
          <a:off x="7901582" y="4214465"/>
          <a:ext cx="3009304" cy="1805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900" b="1" kern="1200" dirty="0"/>
            <a:t>Cambio climático / Crisis Climática</a:t>
          </a:r>
        </a:p>
      </dsp:txBody>
      <dsp:txXfrm>
        <a:off x="7901582" y="4214465"/>
        <a:ext cx="3009304" cy="1805582"/>
      </dsp:txXfrm>
    </dsp:sp>
    <dsp:sp modelId="{637F043E-AC5D-433A-9209-4CBE08270346}">
      <dsp:nvSpPr>
        <dsp:cNvPr id="0" name=""/>
        <dsp:cNvSpPr/>
      </dsp:nvSpPr>
      <dsp:spPr>
        <a:xfrm>
          <a:off x="1281112" y="6320978"/>
          <a:ext cx="3009304" cy="1805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900" b="1" kern="1200" dirty="0"/>
            <a:t>Contaminación de las aguas</a:t>
          </a:r>
        </a:p>
      </dsp:txBody>
      <dsp:txXfrm>
        <a:off x="1281112" y="6320978"/>
        <a:ext cx="3009304" cy="1805582"/>
      </dsp:txXfrm>
    </dsp:sp>
    <dsp:sp modelId="{2FC5AD51-2CD2-49E6-B07D-2D59A1F4A92A}">
      <dsp:nvSpPr>
        <dsp:cNvPr id="0" name=""/>
        <dsp:cNvSpPr/>
      </dsp:nvSpPr>
      <dsp:spPr>
        <a:xfrm>
          <a:off x="4591347" y="6320978"/>
          <a:ext cx="3009304" cy="1805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900" b="1" kern="1200"/>
            <a:t>Desperdicio </a:t>
          </a:r>
          <a:r>
            <a:rPr lang="es-ES_tradnl" sz="2900" b="1" kern="1200" dirty="0"/>
            <a:t>alimentario</a:t>
          </a:r>
        </a:p>
      </dsp:txBody>
      <dsp:txXfrm>
        <a:off x="4591347" y="6320978"/>
        <a:ext cx="3009304" cy="1805582"/>
      </dsp:txXfrm>
    </dsp:sp>
    <dsp:sp modelId="{9780E84E-6D53-46C6-8C5B-DC3C9BD8D55E}">
      <dsp:nvSpPr>
        <dsp:cNvPr id="0" name=""/>
        <dsp:cNvSpPr/>
      </dsp:nvSpPr>
      <dsp:spPr>
        <a:xfrm>
          <a:off x="7901582" y="6320978"/>
          <a:ext cx="3009304" cy="1805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900" b="1" kern="1200" dirty="0"/>
            <a:t>Otros</a:t>
          </a:r>
        </a:p>
      </dsp:txBody>
      <dsp:txXfrm>
        <a:off x="7901582" y="6320978"/>
        <a:ext cx="3009304" cy="1805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0.0916</cdr:x>
      <cdr:y>0.8267</cdr:y>
    </cdr:from>
    <cdr:to>
      <cdr:x>1</cdr:x>
      <cdr:y>0.8924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9B9793B1-EBF3-9CA6-6E56-AA013C5BD653}"/>
            </a:ext>
          </a:extLst>
        </cdr:cNvPr>
        <cdr:cNvSpPr/>
      </cdr:nvSpPr>
      <cdr:spPr bwMode="auto">
        <a:xfrm xmlns:a="http://schemas.openxmlformats.org/drawingml/2006/main">
          <a:off x="1181182" y="6037568"/>
          <a:ext cx="11713820" cy="4798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1E3D4F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s-E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37F3A4F-6880-6E1B-AF70-232BD247CE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99BDD87-3E2A-A15C-AFB1-A1E1763B06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0EE37-A355-461A-BA98-592565F0251A}" type="datetimeFigureOut">
              <a:rPr lang="es-ES" smtClean="0"/>
              <a:t>21/11/2023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57ECB0-F58F-3AEC-96F1-AE5B7C5FA8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13C23A6-1377-1109-F07A-F28B5E306F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DB6EB-75A5-4377-9887-0B90D88150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80365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976A5-7552-4843-8A6E-863DC0FA3E8A}" type="datetimeFigureOut">
              <a:rPr lang="es-ES_tradnl" smtClean="0"/>
              <a:t>21/11/2023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03A38-7BC7-4F2B-86BB-F2FEA82EE12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48612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9C21-817A-46D8-93DE-289E530C8058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6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920CA-15E6-4286-817F-5C37C8FFDC62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6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C54F-7F5D-4F26-8557-3EFA42407EE7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888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6D0A-679A-45ED-966F-F2AA8E4A0B1A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51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66B4-033E-4C09-9E80-68D21E7148EA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8920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E63A5-6FBE-4B72-9FB4-BB0BA52E6A94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22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ECA6-B2A0-4141-A080-2496C33CF378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65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F3B3-F80C-43F1-AEF7-EC50FB30655C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4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763E-B224-4269-8F97-069D2E935FA5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1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9B6E-F697-4A03-A88C-7EE143AEA521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0317-3E0B-4DF3-A915-E182943819FC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8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4AD3-5A54-48AE-84B4-3CF514E6F0B4}" type="datetime1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7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9D1C-B714-470C-AF02-41513377ACA6}" type="datetime1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6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64419-DBD6-4EAC-8629-D54387F064A5}" type="datetime1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1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9F60-106D-4E9E-B488-02820A9D3AE8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9F64-B734-4D0B-A964-8BD48CF8D764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F34A0-087E-40DF-88D7-95189E818D6A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6615EAD0-539C-9153-80A4-EFBA1387A139}"/>
              </a:ext>
            </a:extLst>
          </p:cNvPr>
          <p:cNvSpPr txBox="1"/>
          <p:nvPr/>
        </p:nvSpPr>
        <p:spPr>
          <a:xfrm>
            <a:off x="3470771" y="5143500"/>
            <a:ext cx="8896210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b="1" dirty="0">
                <a:latin typeface="Roboto"/>
              </a:rPr>
              <a:t>CALIDAD DE VIDA, MEDIO AMBIENTE Y HÁBITOS DE RECICLAJE </a:t>
            </a:r>
          </a:p>
          <a:p>
            <a:pPr algn="ctr">
              <a:lnSpc>
                <a:spcPts val="4200"/>
              </a:lnSpc>
            </a:pPr>
            <a:r>
              <a:rPr lang="en-US" sz="2400" b="1" dirty="0">
                <a:latin typeface="Roboto"/>
              </a:rPr>
              <a:t>Vitoria-</a:t>
            </a:r>
            <a:r>
              <a:rPr lang="en-US" sz="2400" b="1" dirty="0" err="1">
                <a:latin typeface="Roboto"/>
              </a:rPr>
              <a:t>Gasteiz</a:t>
            </a:r>
            <a:r>
              <a:rPr lang="en-US" sz="2400" b="1" dirty="0">
                <a:latin typeface="Roboto"/>
              </a:rPr>
              <a:t>, 22 y 23 de </a:t>
            </a:r>
            <a:r>
              <a:rPr lang="en-US" sz="2400" b="1" dirty="0" err="1">
                <a:latin typeface="Roboto"/>
              </a:rPr>
              <a:t>Noviembre</a:t>
            </a:r>
            <a:r>
              <a:rPr lang="en-US" sz="2400" b="1" dirty="0">
                <a:latin typeface="Roboto"/>
              </a:rPr>
              <a:t> de 2023</a:t>
            </a:r>
          </a:p>
          <a:p>
            <a:pPr algn="ctr">
              <a:lnSpc>
                <a:spcPts val="4200"/>
              </a:lnSpc>
            </a:pPr>
            <a:endParaRPr lang="en-US" sz="4000" b="1" dirty="0">
              <a:latin typeface="Roboto"/>
            </a:endParaRPr>
          </a:p>
          <a:p>
            <a:pPr algn="ctr">
              <a:lnSpc>
                <a:spcPts val="4200"/>
              </a:lnSpc>
            </a:pPr>
            <a:r>
              <a:rPr lang="en-US" sz="4000" b="1" i="1" dirty="0" err="1">
                <a:latin typeface="Roboto"/>
              </a:rPr>
              <a:t>Ecobarómetro</a:t>
            </a:r>
            <a:r>
              <a:rPr lang="en-US" sz="4000" b="1" i="1" dirty="0">
                <a:latin typeface="Roboto"/>
              </a:rPr>
              <a:t> 2023 – 1ª </a:t>
            </a:r>
            <a:r>
              <a:rPr lang="en-US" sz="4000" b="1" i="1" dirty="0" err="1">
                <a:latin typeface="Roboto"/>
              </a:rPr>
              <a:t>edición</a:t>
            </a:r>
            <a:r>
              <a:rPr lang="en-US" sz="4000" b="1" i="1" dirty="0">
                <a:latin typeface="Roboto"/>
              </a:rPr>
              <a:t> -</a:t>
            </a:r>
          </a:p>
          <a:p>
            <a:pPr algn="ctr">
              <a:lnSpc>
                <a:spcPts val="4200"/>
              </a:lnSpc>
            </a:pPr>
            <a:endParaRPr lang="en-US" sz="4000" b="1" i="1" dirty="0">
              <a:latin typeface="Roboto"/>
            </a:endParaRPr>
          </a:p>
          <a:p>
            <a:pPr algn="ctr">
              <a:lnSpc>
                <a:spcPts val="4200"/>
              </a:lnSpc>
            </a:pPr>
            <a:r>
              <a:rPr lang="en-US" sz="4000" b="1" i="1" dirty="0" err="1">
                <a:latin typeface="Roboto"/>
              </a:rPr>
              <a:t>Arrate</a:t>
            </a:r>
            <a:r>
              <a:rPr lang="en-US" sz="4000" b="1" i="1" dirty="0">
                <a:latin typeface="Roboto"/>
              </a:rPr>
              <a:t> García Campos</a:t>
            </a:r>
          </a:p>
          <a:p>
            <a:pPr algn="ctr">
              <a:lnSpc>
                <a:spcPts val="4200"/>
              </a:lnSpc>
            </a:pPr>
            <a:r>
              <a:rPr lang="en-US" sz="2800" b="1" i="1" dirty="0" err="1">
                <a:latin typeface="Roboto"/>
              </a:rPr>
              <a:t>Equipo</a:t>
            </a:r>
            <a:r>
              <a:rPr lang="en-US" sz="2800" b="1" i="1" dirty="0">
                <a:latin typeface="Roboto"/>
              </a:rPr>
              <a:t> Técnico </a:t>
            </a:r>
            <a:r>
              <a:rPr lang="en-US" sz="2800" b="1" i="1" dirty="0" err="1">
                <a:latin typeface="Roboto"/>
              </a:rPr>
              <a:t>Observatorio</a:t>
            </a:r>
            <a:r>
              <a:rPr lang="en-US" sz="2800" b="1" i="1" dirty="0">
                <a:latin typeface="Roboto"/>
              </a:rPr>
              <a:t> de </a:t>
            </a:r>
            <a:r>
              <a:rPr lang="en-US" sz="2800" b="1" i="1" dirty="0" err="1">
                <a:latin typeface="Roboto"/>
              </a:rPr>
              <a:t>Residuos</a:t>
            </a:r>
            <a:endParaRPr lang="en-US" sz="2800" b="1" i="1" dirty="0">
              <a:latin typeface="Roboto"/>
            </a:endParaRPr>
          </a:p>
          <a:p>
            <a:pPr algn="ctr">
              <a:lnSpc>
                <a:spcPts val="4200"/>
              </a:lnSpc>
            </a:pPr>
            <a:endParaRPr lang="en-US" sz="4000" b="1" dirty="0">
              <a:latin typeface="Roboto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465D99E-10C7-8DB0-45BF-A3D04C8C3B6B}"/>
              </a:ext>
            </a:extLst>
          </p:cNvPr>
          <p:cNvGrpSpPr/>
          <p:nvPr/>
        </p:nvGrpSpPr>
        <p:grpSpPr>
          <a:xfrm>
            <a:off x="3223509" y="1137380"/>
            <a:ext cx="9720516" cy="3522312"/>
            <a:chOff x="4836826" y="648552"/>
            <a:chExt cx="8442056" cy="3059051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368212C6-5AE1-BD52-8A5E-99169106C1CB}"/>
                </a:ext>
              </a:extLst>
            </p:cNvPr>
            <p:cNvGrpSpPr/>
            <p:nvPr/>
          </p:nvGrpSpPr>
          <p:grpSpPr>
            <a:xfrm>
              <a:off x="8382000" y="1329813"/>
              <a:ext cx="4896882" cy="975372"/>
              <a:chOff x="0" y="0"/>
              <a:chExt cx="1289714" cy="256888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56499B9B-C053-E9A7-6AE5-004C7D9EB330}"/>
                  </a:ext>
                </a:extLst>
              </p:cNvPr>
              <p:cNvSpPr/>
              <p:nvPr/>
            </p:nvSpPr>
            <p:spPr>
              <a:xfrm>
                <a:off x="0" y="0"/>
                <a:ext cx="1289714" cy="256888"/>
              </a:xfrm>
              <a:custGeom>
                <a:avLst/>
                <a:gdLst/>
                <a:ahLst/>
                <a:cxnLst/>
                <a:rect l="l" t="t" r="r" b="b"/>
                <a:pathLst>
                  <a:path w="1289714" h="256888">
                    <a:moveTo>
                      <a:pt x="80630" y="0"/>
                    </a:moveTo>
                    <a:lnTo>
                      <a:pt x="1209083" y="0"/>
                    </a:lnTo>
                    <a:cubicBezTo>
                      <a:pt x="1253614" y="0"/>
                      <a:pt x="1289714" y="36099"/>
                      <a:pt x="1289714" y="80630"/>
                    </a:cubicBezTo>
                    <a:lnTo>
                      <a:pt x="1289714" y="176258"/>
                    </a:lnTo>
                    <a:cubicBezTo>
                      <a:pt x="1289714" y="220789"/>
                      <a:pt x="1253614" y="256888"/>
                      <a:pt x="1209083" y="256888"/>
                    </a:cubicBezTo>
                    <a:lnTo>
                      <a:pt x="80630" y="256888"/>
                    </a:lnTo>
                    <a:cubicBezTo>
                      <a:pt x="36099" y="256888"/>
                      <a:pt x="0" y="220789"/>
                      <a:pt x="0" y="176258"/>
                    </a:cubicBezTo>
                    <a:lnTo>
                      <a:pt x="0" y="80630"/>
                    </a:lnTo>
                    <a:cubicBezTo>
                      <a:pt x="0" y="36099"/>
                      <a:pt x="36099" y="0"/>
                      <a:pt x="80630" y="0"/>
                    </a:cubicBezTo>
                    <a:close/>
                  </a:path>
                </a:pathLst>
              </a:custGeom>
              <a:solidFill>
                <a:srgbClr val="FAB712"/>
              </a:solidFill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2" name="TextBox 6">
                <a:extLst>
                  <a:ext uri="{FF2B5EF4-FFF2-40B4-BE49-F238E27FC236}">
                    <a16:creationId xmlns:a16="http://schemas.microsoft.com/office/drawing/2014/main" id="{EAD946BD-333A-9037-1CCA-E14965BDF10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80"/>
                  </a:lnSpc>
                </a:pPr>
                <a:endParaRPr/>
              </a:p>
            </p:txBody>
          </p:sp>
        </p:grpSp>
        <p:pic>
          <p:nvPicPr>
            <p:cNvPr id="8" name="4 Imagen" descr="LOGO Observatorio Residuos completo.jpg">
              <a:extLst>
                <a:ext uri="{FF2B5EF4-FFF2-40B4-BE49-F238E27FC236}">
                  <a16:creationId xmlns:a16="http://schemas.microsoft.com/office/drawing/2014/main" id="{D2653106-273F-A8CF-E7A9-194527F4C3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6826" y="648552"/>
              <a:ext cx="8112078" cy="3059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La marca">
              <a:extLst>
                <a:ext uri="{FF2B5EF4-FFF2-40B4-BE49-F238E27FC236}">
                  <a16:creationId xmlns:a16="http://schemas.microsoft.com/office/drawing/2014/main" id="{7B2947EB-6637-0C79-2C9C-F30E028380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6826" y="754947"/>
              <a:ext cx="2626929" cy="788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Logotipo general UPV/EHU - Universidad y Sociedad - UPV/EHU">
              <a:extLst>
                <a:ext uri="{FF2B5EF4-FFF2-40B4-BE49-F238E27FC236}">
                  <a16:creationId xmlns:a16="http://schemas.microsoft.com/office/drawing/2014/main" id="{E212081E-44AE-57DA-7F34-93A7D0AC8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0443" y="739886"/>
              <a:ext cx="2178461" cy="999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4990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C831B64-8A32-D6CD-A155-FF775D0AE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566"/>
            <a:ext cx="18287999" cy="1028699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AECB079-F1FD-19A8-E34F-67E3D289E1FE}"/>
              </a:ext>
            </a:extLst>
          </p:cNvPr>
          <p:cNvSpPr txBox="1"/>
          <p:nvPr/>
        </p:nvSpPr>
        <p:spPr>
          <a:xfrm>
            <a:off x="5474310" y="2816154"/>
            <a:ext cx="81771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600" b="1" dirty="0">
                <a:solidFill>
                  <a:srgbClr val="FF0000"/>
                </a:solidFill>
              </a:rPr>
              <a:t>CAMBIO CLIMÁTICO CRISIS CLIMÁTICA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F16FEBC-242D-4E5B-A029-0A6A07F3409C}"/>
              </a:ext>
            </a:extLst>
          </p:cNvPr>
          <p:cNvSpPr txBox="1"/>
          <p:nvPr/>
        </p:nvSpPr>
        <p:spPr>
          <a:xfrm>
            <a:off x="11797259" y="5280433"/>
            <a:ext cx="64907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>
                <a:solidFill>
                  <a:srgbClr val="FF0000"/>
                </a:solidFill>
              </a:rPr>
              <a:t>SUCIEDAD DEL ENTORNO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B2066A2-BD45-7B3C-AE43-9B3F4ADC4391}"/>
              </a:ext>
            </a:extLst>
          </p:cNvPr>
          <p:cNvSpPr txBox="1"/>
          <p:nvPr/>
        </p:nvSpPr>
        <p:spPr>
          <a:xfrm>
            <a:off x="2010097" y="4821802"/>
            <a:ext cx="59754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>
                <a:solidFill>
                  <a:srgbClr val="FF0000"/>
                </a:solidFill>
              </a:rPr>
              <a:t>RECOGIDA DE BASURAS Y RESIDUOS DOMÉSTICOS</a:t>
            </a:r>
          </a:p>
        </p:txBody>
      </p:sp>
    </p:spTree>
    <p:extLst>
      <p:ext uri="{BB962C8B-B14F-4D97-AF65-F5344CB8AC3E}">
        <p14:creationId xmlns:p14="http://schemas.microsoft.com/office/powerpoint/2010/main" val="310489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2919743-4946-6B7B-ADBF-DAE6BCB33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568593"/>
              </p:ext>
            </p:extLst>
          </p:nvPr>
        </p:nvGraphicFramePr>
        <p:xfrm>
          <a:off x="0" y="0"/>
          <a:ext cx="18287998" cy="10287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22601">
                  <a:extLst>
                    <a:ext uri="{9D8B030D-6E8A-4147-A177-3AD203B41FA5}">
                      <a16:colId xmlns:a16="http://schemas.microsoft.com/office/drawing/2014/main" val="913506669"/>
                    </a:ext>
                  </a:extLst>
                </a:gridCol>
                <a:gridCol w="1988801">
                  <a:extLst>
                    <a:ext uri="{9D8B030D-6E8A-4147-A177-3AD203B41FA5}">
                      <a16:colId xmlns:a16="http://schemas.microsoft.com/office/drawing/2014/main" val="4096394144"/>
                    </a:ext>
                  </a:extLst>
                </a:gridCol>
                <a:gridCol w="2644149">
                  <a:extLst>
                    <a:ext uri="{9D8B030D-6E8A-4147-A177-3AD203B41FA5}">
                      <a16:colId xmlns:a16="http://schemas.microsoft.com/office/drawing/2014/main" val="2505182864"/>
                    </a:ext>
                  </a:extLst>
                </a:gridCol>
                <a:gridCol w="2644149">
                  <a:extLst>
                    <a:ext uri="{9D8B030D-6E8A-4147-A177-3AD203B41FA5}">
                      <a16:colId xmlns:a16="http://schemas.microsoft.com/office/drawing/2014/main" val="1694399290"/>
                    </a:ext>
                  </a:extLst>
                </a:gridCol>
                <a:gridCol w="2644149">
                  <a:extLst>
                    <a:ext uri="{9D8B030D-6E8A-4147-A177-3AD203B41FA5}">
                      <a16:colId xmlns:a16="http://schemas.microsoft.com/office/drawing/2014/main" val="1928196651"/>
                    </a:ext>
                  </a:extLst>
                </a:gridCol>
                <a:gridCol w="2644149">
                  <a:extLst>
                    <a:ext uri="{9D8B030D-6E8A-4147-A177-3AD203B41FA5}">
                      <a16:colId xmlns:a16="http://schemas.microsoft.com/office/drawing/2014/main" val="3215048496"/>
                    </a:ext>
                  </a:extLst>
                </a:gridCol>
              </a:tblGrid>
              <a:tr h="1106316">
                <a:tc>
                  <a:txBody>
                    <a:bodyPr/>
                    <a:lstStyle/>
                    <a:p>
                      <a:pPr algn="l" fontAlgn="t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569" marR="10569" marT="10569" marB="0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ES" sz="18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Hasta 35 años</a:t>
                      </a:r>
                      <a:endParaRPr lang="es-ES" sz="1800" b="1" i="1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36 a 50 años</a:t>
                      </a:r>
                      <a:endParaRPr lang="es-ES" sz="1800" b="1" i="1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51 a 64 años</a:t>
                      </a:r>
                      <a:endParaRPr lang="es-ES" sz="1800" b="1" i="1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1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Mayor de 65 años</a:t>
                      </a:r>
                      <a:endParaRPr lang="es-ES" sz="1800" b="1" i="1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527348"/>
                  </a:ext>
                </a:extLst>
              </a:tr>
              <a:tr h="69508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2000" u="none" strike="noStrike" dirty="0">
                          <a:effectLst/>
                        </a:rPr>
                        <a:t>Cambio climático/Crisis climática</a:t>
                      </a:r>
                      <a:endParaRPr lang="es-ES" sz="20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8000" marR="10569" marT="10569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40,3%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b="1" u="none" strike="noStrike" dirty="0">
                          <a:effectLst/>
                        </a:rPr>
                        <a:t>33,2%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b="1" u="none" strike="noStrike" dirty="0">
                          <a:effectLst/>
                        </a:rPr>
                        <a:t>44,6%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b="1" u="none" strike="noStrike" dirty="0">
                          <a:effectLst/>
                        </a:rPr>
                        <a:t>42,2%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b="1" u="none" strike="noStrike" dirty="0">
                          <a:effectLst/>
                        </a:rPr>
                        <a:t>39,4%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550563"/>
                  </a:ext>
                </a:extLst>
              </a:tr>
              <a:tr h="83965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2000" u="none" strike="noStrike" dirty="0">
                          <a:effectLst/>
                        </a:rPr>
                        <a:t>Recogida de basuras y residuos domésticos</a:t>
                      </a:r>
                      <a:endParaRPr lang="es-ES" sz="20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8000" marR="10569" marT="10569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30,5%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b="1" u="none" strike="noStrike" dirty="0">
                          <a:effectLst/>
                        </a:rPr>
                        <a:t>34,8%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b="1" u="none" strike="noStrike" dirty="0">
                          <a:effectLst/>
                        </a:rPr>
                        <a:t>39,1%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b="1" u="none" strike="noStrike" dirty="0">
                          <a:effectLst/>
                        </a:rPr>
                        <a:t>29,2%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b="1" u="none" strike="noStrike" dirty="0">
                          <a:effectLst/>
                        </a:rPr>
                        <a:t>18,5%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593029"/>
                  </a:ext>
                </a:extLst>
              </a:tr>
              <a:tr h="69508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2000" u="none" strike="noStrike" dirty="0">
                          <a:effectLst/>
                        </a:rPr>
                        <a:t>Suciedad del entorno</a:t>
                      </a:r>
                      <a:endParaRPr lang="es-ES" sz="20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8000" marR="10569" marT="10569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20,7%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b="1" u="none" strike="noStrike" dirty="0">
                          <a:effectLst/>
                        </a:rPr>
                        <a:t>22,8%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b="1" u="none" strike="noStrike" dirty="0">
                          <a:effectLst/>
                        </a:rPr>
                        <a:t>20,7%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21,3%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18,2%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793617"/>
                  </a:ext>
                </a:extLst>
              </a:tr>
              <a:tr h="69508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2000" u="none" strike="noStrike" dirty="0">
                          <a:effectLst/>
                        </a:rPr>
                        <a:t>Sequía</a:t>
                      </a:r>
                      <a:endParaRPr lang="es-ES" sz="20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8000" marR="10569" marT="10569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19,8%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11,6%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18,1%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b="1" u="none" strike="noStrike" dirty="0">
                          <a:effectLst/>
                        </a:rPr>
                        <a:t>25,1%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b="1" u="none" strike="noStrike" dirty="0">
                          <a:effectLst/>
                        </a:rPr>
                        <a:t>22,8%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393985"/>
                  </a:ext>
                </a:extLst>
              </a:tr>
              <a:tr h="69508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2000" u="none" strike="noStrike" dirty="0">
                          <a:effectLst/>
                        </a:rPr>
                        <a:t>Contaminación de las aguas</a:t>
                      </a:r>
                      <a:endParaRPr lang="es-ES" sz="20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8000" marR="10569" marT="10569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17,7%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11,2%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20,1%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21,0%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16,9%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087664"/>
                  </a:ext>
                </a:extLst>
              </a:tr>
              <a:tr h="69508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2000" u="none" strike="noStrike" dirty="0">
                          <a:effectLst/>
                        </a:rPr>
                        <a:t>La contaminación del aire</a:t>
                      </a:r>
                      <a:endParaRPr lang="es-ES" sz="20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8000" marR="10569" marT="10569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15,0%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23,2%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13,4%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12,7%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12,6%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784186"/>
                  </a:ext>
                </a:extLst>
              </a:tr>
              <a:tr h="69508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2000" u="none" strike="noStrike" dirty="0">
                          <a:effectLst/>
                        </a:rPr>
                        <a:t>Desperdicio alimentario</a:t>
                      </a:r>
                      <a:endParaRPr lang="es-ES" sz="20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8000" marR="10569" marT="10569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14,3%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b="1" u="none" strike="noStrike" dirty="0">
                          <a:effectLst/>
                        </a:rPr>
                        <a:t>30,0%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15,2%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11,1%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3,6%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911930"/>
                  </a:ext>
                </a:extLst>
              </a:tr>
              <a:tr h="69508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2000" u="none" strike="noStrike" dirty="0">
                          <a:effectLst/>
                        </a:rPr>
                        <a:t>Contaminación acústica</a:t>
                      </a:r>
                      <a:endParaRPr lang="es-ES" sz="20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8000" marR="10569" marT="10569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10,0%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14,4%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11,7%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8,3%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6,3%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402430"/>
                  </a:ext>
                </a:extLst>
              </a:tr>
              <a:tr h="69508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2000" u="none" strike="noStrike" dirty="0">
                          <a:effectLst/>
                        </a:rPr>
                        <a:t>Los incendios forestales</a:t>
                      </a:r>
                      <a:endParaRPr lang="es-ES" sz="20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8000" marR="10569" marT="10569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9,5%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5,6%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8,7%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12,1%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10,9%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87163"/>
                  </a:ext>
                </a:extLst>
              </a:tr>
              <a:tr h="69508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2000" u="none" strike="noStrike" dirty="0">
                          <a:effectLst/>
                        </a:rPr>
                        <a:t>La pérdida de biodiversidad</a:t>
                      </a:r>
                      <a:endParaRPr lang="es-ES" sz="20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8000" marR="10569" marT="10569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6,5%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5,6%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7,9%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6,7%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5,6%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43444"/>
                  </a:ext>
                </a:extLst>
              </a:tr>
              <a:tr h="69508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2000" u="none" strike="noStrike" dirty="0">
                          <a:effectLst/>
                        </a:rPr>
                        <a:t>Contaminación lumínica</a:t>
                      </a:r>
                      <a:endParaRPr lang="es-ES" sz="20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8000" marR="10569" marT="10569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4,3%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9,2%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3,8%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3,2%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2,0%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0921590"/>
                  </a:ext>
                </a:extLst>
              </a:tr>
              <a:tr h="69508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2000" u="none" strike="noStrike" dirty="0">
                          <a:effectLst/>
                        </a:rPr>
                        <a:t>Falta de zonas verdes</a:t>
                      </a:r>
                      <a:endParaRPr lang="es-ES" sz="20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8000" marR="10569" marT="10569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0,9%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2,0%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0,9%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0,3%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0,7%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27679"/>
                  </a:ext>
                </a:extLst>
              </a:tr>
              <a:tr h="695086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2000" u="none" strike="noStrike" dirty="0">
                          <a:effectLst/>
                        </a:rPr>
                        <a:t>Otros</a:t>
                      </a:r>
                      <a:endParaRPr lang="es-ES" sz="20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8000" marR="10569" marT="10569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14,0%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7,2%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11,1%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u="none" strike="noStrike" dirty="0">
                          <a:effectLst/>
                        </a:rPr>
                        <a:t>13,7%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800" b="0" u="none" strike="noStrike" dirty="0">
                          <a:effectLst/>
                        </a:rPr>
                        <a:t>23,2%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0569" marR="10569" marT="10569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3791634"/>
                  </a:ext>
                </a:extLst>
              </a:tr>
            </a:tbl>
          </a:graphicData>
        </a:graphic>
      </p:graphicFrame>
      <p:sp>
        <p:nvSpPr>
          <p:cNvPr id="4" name="Arrow: Left 3">
            <a:extLst>
              <a:ext uri="{FF2B5EF4-FFF2-40B4-BE49-F238E27FC236}">
                <a16:creationId xmlns:a16="http://schemas.microsoft.com/office/drawing/2014/main" id="{3B8E31DC-EE6C-8AAB-C33B-30527222B004}"/>
              </a:ext>
            </a:extLst>
          </p:cNvPr>
          <p:cNvSpPr/>
          <p:nvPr/>
        </p:nvSpPr>
        <p:spPr>
          <a:xfrm>
            <a:off x="14781441" y="3534275"/>
            <a:ext cx="465666" cy="33866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6D3DEBB3-AAF3-B4E2-9919-8F452E34295B}"/>
              </a:ext>
            </a:extLst>
          </p:cNvPr>
          <p:cNvSpPr/>
          <p:nvPr/>
        </p:nvSpPr>
        <p:spPr>
          <a:xfrm>
            <a:off x="9524520" y="5613001"/>
            <a:ext cx="465666" cy="33866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E279F1B1-D898-91BA-1392-D25547432295}"/>
              </a:ext>
            </a:extLst>
          </p:cNvPr>
          <p:cNvSpPr/>
          <p:nvPr/>
        </p:nvSpPr>
        <p:spPr>
          <a:xfrm>
            <a:off x="12180737" y="2032639"/>
            <a:ext cx="465666" cy="33866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44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adroTexto 35">
            <a:extLst>
              <a:ext uri="{FF2B5EF4-FFF2-40B4-BE49-F238E27FC236}">
                <a16:creationId xmlns:a16="http://schemas.microsoft.com/office/drawing/2014/main" id="{CF707B2C-B1A2-3D9F-EABB-B7558FDCBF9C}"/>
              </a:ext>
            </a:extLst>
          </p:cNvPr>
          <p:cNvSpPr txBox="1"/>
          <p:nvPr/>
        </p:nvSpPr>
        <p:spPr>
          <a:xfrm>
            <a:off x="813218" y="3426552"/>
            <a:ext cx="14283927" cy="28007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_tradnl" sz="4400" b="1" dirty="0"/>
              <a:t>En las zonas más urbanas toma protagonismo la recogida de residuos y la contaminación acústica, frente a una preocupación mayor por la sequía en las zonas más rurales. 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937C9AC-328C-56B1-64C0-2CC3208A6DD3}"/>
              </a:ext>
            </a:extLst>
          </p:cNvPr>
          <p:cNvSpPr txBox="1"/>
          <p:nvPr/>
        </p:nvSpPr>
        <p:spPr>
          <a:xfrm>
            <a:off x="813217" y="754583"/>
            <a:ext cx="14283928" cy="2123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_tradnl" sz="4400" b="1" dirty="0"/>
              <a:t>El cambio climático es el problema más relevante en general, sin embargo, </a:t>
            </a:r>
            <a:r>
              <a:rPr lang="es-ES" sz="4400" b="1" dirty="0"/>
              <a:t>no tanto los incendios, la falta de zonas verdes y la pérdida de biodiversidad...</a:t>
            </a:r>
            <a:endParaRPr lang="es-ES_tradnl" sz="4400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4A82459-042B-7B0B-0244-C6132B047003}"/>
              </a:ext>
            </a:extLst>
          </p:cNvPr>
          <p:cNvSpPr txBox="1"/>
          <p:nvPr/>
        </p:nvSpPr>
        <p:spPr>
          <a:xfrm>
            <a:off x="813217" y="6704731"/>
            <a:ext cx="14283928" cy="2123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_tradnl" sz="4400" b="1" dirty="0"/>
              <a:t>Según la edad, las personas jóvenes (hasta 35 años) se encuentran más sensibilizados por el desperdicio alimentario.</a:t>
            </a:r>
            <a:endParaRPr lang="en-US" dirty="0"/>
          </a:p>
        </p:txBody>
      </p:sp>
      <p:pic>
        <p:nvPicPr>
          <p:cNvPr id="42" name="Picture 5" descr="La marca">
            <a:extLst>
              <a:ext uri="{FF2B5EF4-FFF2-40B4-BE49-F238E27FC236}">
                <a16:creationId xmlns:a16="http://schemas.microsoft.com/office/drawing/2014/main" id="{2114F2BC-CDC6-CFB7-AEE4-7646662D4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376700"/>
            <a:ext cx="2626929" cy="78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Logotipo general UPV/EHU - Universidad y Sociedad - UPV/EHU">
            <a:extLst>
              <a:ext uri="{FF2B5EF4-FFF2-40B4-BE49-F238E27FC236}">
                <a16:creationId xmlns:a16="http://schemas.microsoft.com/office/drawing/2014/main" id="{4CAA714F-9790-FA80-47CD-14C073CB4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539" y="9200102"/>
            <a:ext cx="2178461" cy="9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LOGO Observatorio Residuos completo.jpg">
            <a:extLst>
              <a:ext uri="{FF2B5EF4-FFF2-40B4-BE49-F238E27FC236}">
                <a16:creationId xmlns:a16="http://schemas.microsoft.com/office/drawing/2014/main" id="{71A96304-56A1-3984-F515-2AE4EF4C0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989" y="9371024"/>
            <a:ext cx="2429011" cy="9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426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33567D0-F69A-C8CF-F079-D5F47ABC4C78}"/>
              </a:ext>
            </a:extLst>
          </p:cNvPr>
          <p:cNvSpPr txBox="1"/>
          <p:nvPr/>
        </p:nvSpPr>
        <p:spPr>
          <a:xfrm>
            <a:off x="1227439" y="1677959"/>
            <a:ext cx="4613492" cy="204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ES" sz="2400" dirty="0">
                <a:latin typeface="+mj-lt"/>
                <a:ea typeface="Calibri" panose="020F0502020204030204" pitchFamily="34" charset="0"/>
                <a:cs typeface="Times New Roman"/>
              </a:rPr>
              <a:t>7. En cuanto a la separación de residuos en el hogar ¿En qué grado le parece importante como medida para el cuidado del medio ambiente?</a:t>
            </a:r>
            <a:endParaRPr lang="es-ES" sz="2400" dirty="0">
              <a:latin typeface="+mj-lt"/>
              <a:cs typeface="Times New Roman"/>
            </a:endParaRPr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05137AC4-D8BA-9D32-A400-60AA99945BFD}"/>
              </a:ext>
            </a:extLst>
          </p:cNvPr>
          <p:cNvSpPr txBox="1">
            <a:spLocks/>
          </p:cNvSpPr>
          <p:nvPr/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ES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BLOQUE 1: PREOCUPACIÓN POR EL MEDIO AMBIENTE Y HÁBITOS</a:t>
            </a:r>
            <a:endParaRPr lang="es-E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99A5061-13AA-4F66-D7C7-16CE2775102C}"/>
              </a:ext>
            </a:extLst>
          </p:cNvPr>
          <p:cNvSpPr/>
          <p:nvPr/>
        </p:nvSpPr>
        <p:spPr>
          <a:xfrm>
            <a:off x="523884" y="3953852"/>
            <a:ext cx="5801965" cy="571470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_tradnl" sz="4800" dirty="0"/>
              <a:t>El 93% dice que “MUY o BASTANTE IMPORTANTE”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02E4475-7428-435B-1D1F-BE3DDCAD9B5E}"/>
              </a:ext>
            </a:extLst>
          </p:cNvPr>
          <p:cNvSpPr txBox="1"/>
          <p:nvPr/>
        </p:nvSpPr>
        <p:spPr>
          <a:xfrm>
            <a:off x="6948936" y="1772215"/>
            <a:ext cx="6520852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/>
              <a:t>Lo que más nos preocupa es el cuidado del Medio Ambiente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/>
              <a:t>La separación de residuos en el hogar nos parece muy importante o bastante importante para el cuidado del Medio Ambiente</a:t>
            </a:r>
          </a:p>
        </p:txBody>
      </p:sp>
      <p:pic>
        <p:nvPicPr>
          <p:cNvPr id="20" name="Picture 2" descr="Jornada Calidad de Vida, Medio Ambiente y Hábitos de Reciclaje">
            <a:extLst>
              <a:ext uri="{FF2B5EF4-FFF2-40B4-BE49-F238E27FC236}">
                <a16:creationId xmlns:a16="http://schemas.microsoft.com/office/drawing/2014/main" id="{202FF931-18A0-F733-99F3-ACFA933C6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997" y="9057182"/>
            <a:ext cx="2768808" cy="10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56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373DE9C-FE4F-5ACE-3D47-BE53AE693D4D}"/>
              </a:ext>
            </a:extLst>
          </p:cNvPr>
          <p:cNvSpPr txBox="1"/>
          <p:nvPr/>
        </p:nvSpPr>
        <p:spPr>
          <a:xfrm>
            <a:off x="1016001" y="1664097"/>
            <a:ext cx="13561134" cy="1108765"/>
          </a:xfrm>
          <a:prstGeom prst="rect">
            <a:avLst/>
          </a:prstGeom>
          <a:noFill/>
          <a:ln w="28575">
            <a:solidFill>
              <a:schemeClr val="accent3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E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8. En lo que r</a:t>
            </a:r>
            <a:r>
              <a:rPr lang="es-ES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especta a sus hábitos y la separación de residuos en su hogar, ¿Con qué frecuencia separa los </a:t>
            </a:r>
            <a:r>
              <a:rPr lang="es-E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siguientes residuos?</a:t>
            </a:r>
            <a:r>
              <a:rPr lang="es-ES" sz="3200" b="1" dirty="0">
                <a:solidFill>
                  <a:srgbClr val="FF66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3200" dirty="0">
              <a:latin typeface="+mj-lt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070BB03-D32E-6B37-53B4-8FC64E1186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8302909"/>
              </p:ext>
            </p:extLst>
          </p:nvPr>
        </p:nvGraphicFramePr>
        <p:xfrm>
          <a:off x="-466450" y="2772862"/>
          <a:ext cx="11827177" cy="674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DD162C82-B4B5-64B2-691F-10136E675E7B}"/>
              </a:ext>
            </a:extLst>
          </p:cNvPr>
          <p:cNvSpPr txBox="1"/>
          <p:nvPr/>
        </p:nvSpPr>
        <p:spPr>
          <a:xfrm>
            <a:off x="732592" y="8366648"/>
            <a:ext cx="2139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N: Generadores 377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5F8950B2-EF9E-79B6-B416-5FB885538DE2}"/>
              </a:ext>
            </a:extLst>
          </p:cNvPr>
          <p:cNvSpPr txBox="1">
            <a:spLocks/>
          </p:cNvSpPr>
          <p:nvPr/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ES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BLOQUE 1: PREOCUPACIÓN POR EL MEDIO AMBIENTE Y HÁBITOS</a:t>
            </a:r>
            <a:endParaRPr lang="es-E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Jornada Calidad de Vida, Medio Ambiente y Hábitos de Reciclaje">
            <a:extLst>
              <a:ext uri="{FF2B5EF4-FFF2-40B4-BE49-F238E27FC236}">
                <a16:creationId xmlns:a16="http://schemas.microsoft.com/office/drawing/2014/main" id="{F8D7D485-1D25-3AAA-ABAF-0022EB08A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997" y="9057182"/>
            <a:ext cx="2768808" cy="10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36FDC3C8-0EE4-B3C4-AB15-49CCC6C5A1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42895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121DF30-37E7-CB94-67D6-CDBAE141B9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220"/>
          <a:stretch/>
        </p:blipFill>
        <p:spPr>
          <a:xfrm>
            <a:off x="11439624" y="3257141"/>
            <a:ext cx="6275022" cy="474796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5FAD695D-88E2-BB76-FC3E-1A7E9BF0618C}"/>
              </a:ext>
            </a:extLst>
          </p:cNvPr>
          <p:cNvSpPr/>
          <p:nvPr/>
        </p:nvSpPr>
        <p:spPr>
          <a:xfrm>
            <a:off x="16944109" y="7391401"/>
            <a:ext cx="775855" cy="574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4030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22F8907-2DE7-AB51-FD60-AAAB3120288A}"/>
              </a:ext>
            </a:extLst>
          </p:cNvPr>
          <p:cNvSpPr txBox="1"/>
          <p:nvPr/>
        </p:nvSpPr>
        <p:spPr>
          <a:xfrm>
            <a:off x="948247" y="1579430"/>
            <a:ext cx="13515898" cy="72757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ES" sz="2000" dirty="0">
                <a:latin typeface="+mj-lt"/>
                <a:ea typeface="Calibri" panose="020F0502020204030204" pitchFamily="34" charset="0"/>
                <a:cs typeface="Times New Roman"/>
              </a:rPr>
              <a:t>9. De los motivos que le propongo a continuación, </a:t>
            </a:r>
            <a:r>
              <a:rPr lang="es-ES_tradnl" sz="2000" dirty="0">
                <a:latin typeface="+mj-lt"/>
                <a:ea typeface="Calibri" panose="020F0502020204030204" pitchFamily="34" charset="0"/>
                <a:cs typeface="Calibri"/>
              </a:rPr>
              <a:t>¿Cuáles cree que son </a:t>
            </a:r>
            <a:r>
              <a:rPr lang="es-ES_tradnl" sz="2000" b="1" dirty="0">
                <a:latin typeface="+mj-lt"/>
                <a:ea typeface="Calibri" panose="020F0502020204030204" pitchFamily="34" charset="0"/>
                <a:cs typeface="Calibri"/>
              </a:rPr>
              <a:t>los principales motivos que hacen que no se separe los residuos </a:t>
            </a:r>
            <a:r>
              <a:rPr lang="es-ES_tradnl" sz="2000" dirty="0">
                <a:latin typeface="+mj-lt"/>
                <a:ea typeface="Calibri" panose="020F0502020204030204" pitchFamily="34" charset="0"/>
                <a:cs typeface="Calibri"/>
              </a:rPr>
              <a:t>en su ámbito familiar? Señale los 3 más habituales o con los que más se identifique</a:t>
            </a:r>
            <a:r>
              <a:rPr lang="es-ES" sz="2000" dirty="0">
                <a:latin typeface="+mj-lt"/>
                <a:ea typeface="Calibri" panose="020F0502020204030204" pitchFamily="34" charset="0"/>
                <a:cs typeface="Times New Roman"/>
              </a:rPr>
              <a:t>. </a:t>
            </a:r>
            <a:endParaRPr lang="es-ES" sz="2000" dirty="0">
              <a:latin typeface="+mj-lt"/>
              <a:cs typeface="Times New Roman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5350C66C-FD32-9BB3-97A4-3FA98B17F7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8491291"/>
              </p:ext>
            </p:extLst>
          </p:nvPr>
        </p:nvGraphicFramePr>
        <p:xfrm>
          <a:off x="7897733" y="2219619"/>
          <a:ext cx="5274316" cy="849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B6D4530-4325-59BF-763E-23E753A6EC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1952680"/>
              </p:ext>
            </p:extLst>
          </p:nvPr>
        </p:nvGraphicFramePr>
        <p:xfrm>
          <a:off x="2214033" y="2154510"/>
          <a:ext cx="5274316" cy="8509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1 Título">
            <a:extLst>
              <a:ext uri="{FF2B5EF4-FFF2-40B4-BE49-F238E27FC236}">
                <a16:creationId xmlns:a16="http://schemas.microsoft.com/office/drawing/2014/main" id="{373546CC-579D-9C08-0370-6E885C105621}"/>
              </a:ext>
            </a:extLst>
          </p:cNvPr>
          <p:cNvSpPr txBox="1">
            <a:spLocks/>
          </p:cNvSpPr>
          <p:nvPr/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ES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BLOQUE 1: PREOCUPACIÓN POR EL MEDIO AMBIENTE Y HÁBITOS</a:t>
            </a:r>
            <a:endParaRPr lang="es-E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Jornada Calidad de Vida, Medio Ambiente y Hábitos de Reciclaje">
            <a:extLst>
              <a:ext uri="{FF2B5EF4-FFF2-40B4-BE49-F238E27FC236}">
                <a16:creationId xmlns:a16="http://schemas.microsoft.com/office/drawing/2014/main" id="{7B103812-A4CF-0754-630E-723B2B341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997" y="9057182"/>
            <a:ext cx="2768808" cy="10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720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373546CC-579D-9C08-0370-6E885C105621}"/>
              </a:ext>
            </a:extLst>
          </p:cNvPr>
          <p:cNvSpPr txBox="1">
            <a:spLocks/>
          </p:cNvSpPr>
          <p:nvPr/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ES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BLOQUE 1: PREOCUPACIÓN POR EL MEDIO AMBIENTE Y HÁBITOS</a:t>
            </a:r>
            <a:endParaRPr lang="es-E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3C0650-BB26-4BA6-E3B8-047C83C1E0E9}"/>
              </a:ext>
            </a:extLst>
          </p:cNvPr>
          <p:cNvSpPr txBox="1"/>
          <p:nvPr/>
        </p:nvSpPr>
        <p:spPr>
          <a:xfrm>
            <a:off x="1007311" y="1695340"/>
            <a:ext cx="13464418" cy="22159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_tradnl" sz="4600" b="1" dirty="0"/>
              <a:t>Decimos separar habitualmente, sin embargo, cuando no lo hacemos tenemos distintas explicaciones...</a:t>
            </a:r>
            <a:endParaRPr lang="en-US" sz="4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BA0C2A-C46A-EBE3-CCF2-255F4A08F631}"/>
              </a:ext>
            </a:extLst>
          </p:cNvPr>
          <p:cNvSpPr txBox="1"/>
          <p:nvPr/>
        </p:nvSpPr>
        <p:spPr>
          <a:xfrm>
            <a:off x="1007311" y="4810695"/>
            <a:ext cx="13464418" cy="22159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_tradnl" sz="4600" b="1" dirty="0"/>
              <a:t>Sobre todo es la falta de responsabilidad o conciencia asumida, más presente en las zonas más rurales.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F831B35-DF01-9035-056F-74A6C14100EE}"/>
              </a:ext>
            </a:extLst>
          </p:cNvPr>
          <p:cNvSpPr txBox="1"/>
          <p:nvPr/>
        </p:nvSpPr>
        <p:spPr>
          <a:xfrm>
            <a:off x="1007311" y="7926050"/>
            <a:ext cx="13464418" cy="1508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_tradnl" sz="4600" b="1" dirty="0"/>
              <a:t>La falta de sitio es un motivo más habitual entre quienes viven en la cuadrilla de Vitoria - Gasteiz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3715661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0635EAA-AFAB-64C5-AD42-27D2CF4C68FB}"/>
              </a:ext>
            </a:extLst>
          </p:cNvPr>
          <p:cNvSpPr txBox="1">
            <a:spLocks/>
          </p:cNvSpPr>
          <p:nvPr/>
        </p:nvSpPr>
        <p:spPr>
          <a:xfrm>
            <a:off x="3172605" y="3825815"/>
            <a:ext cx="10565870" cy="288697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6858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s-ES" sz="4800" b="1" dirty="0">
                <a:latin typeface="Calibri"/>
                <a:ea typeface="Calibri" panose="020F0502020204030204" pitchFamily="34" charset="0"/>
                <a:cs typeface="Times New Roman"/>
              </a:rPr>
              <a:t>BLOQUE 2: GESTIÓN DE RESIDUOS Y SERVICIOS PÚBLICOS</a:t>
            </a:r>
            <a:endParaRPr lang="es-ES" sz="4800" dirty="0"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3" name="Picture 2" descr="Jornada Calidad de Vida, Medio Ambiente y Hábitos de Reciclaje">
            <a:extLst>
              <a:ext uri="{FF2B5EF4-FFF2-40B4-BE49-F238E27FC236}">
                <a16:creationId xmlns:a16="http://schemas.microsoft.com/office/drawing/2014/main" id="{93D5D21E-5A4B-1321-21F0-26A2A93CA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997" y="9057182"/>
            <a:ext cx="2768808" cy="10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153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xplosion: 8 Points 13">
            <a:extLst>
              <a:ext uri="{FF2B5EF4-FFF2-40B4-BE49-F238E27FC236}">
                <a16:creationId xmlns:a16="http://schemas.microsoft.com/office/drawing/2014/main" id="{A1888ED6-B13E-51DE-3421-7B5E20745090}"/>
              </a:ext>
            </a:extLst>
          </p:cNvPr>
          <p:cNvSpPr/>
          <p:nvPr/>
        </p:nvSpPr>
        <p:spPr>
          <a:xfrm>
            <a:off x="324773" y="8609792"/>
            <a:ext cx="15343436" cy="1587099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BA51D4F-9A65-DE24-8059-DDD2918AFAC4}"/>
              </a:ext>
            </a:extLst>
          </p:cNvPr>
          <p:cNvSpPr txBox="1"/>
          <p:nvPr/>
        </p:nvSpPr>
        <p:spPr>
          <a:xfrm>
            <a:off x="573345" y="878900"/>
            <a:ext cx="14299396" cy="14426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Aft>
                <a:spcPts val="1200"/>
              </a:spcAft>
              <a:buFont typeface="+mj-lt"/>
              <a:buAutoNum type="arabicPeriod" startAt="11"/>
            </a:pPr>
            <a:r>
              <a:rPr lang="es-E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 hacer la separación de residuos en su hogar y para depositarlos en el lugar correspondiente, ¿Dónde obtiene la información que necesita para hacerlo correctamente? </a:t>
            </a:r>
            <a:endParaRPr lang="es-ES" sz="2800" dirty="0">
              <a:latin typeface="+mj-lt"/>
            </a:endParaRPr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9F119789-78BF-C0A7-AF51-4AB9E237DFD5}"/>
              </a:ext>
            </a:extLst>
          </p:cNvPr>
          <p:cNvSpPr txBox="1">
            <a:spLocks/>
          </p:cNvSpPr>
          <p:nvPr/>
        </p:nvSpPr>
        <p:spPr>
          <a:xfrm>
            <a:off x="573345" y="72373"/>
            <a:ext cx="12895002" cy="5842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ES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BLOQUE 2: GESTIÓN DE RESIDUOS Y SERVICIOS PÚBLICOS</a:t>
            </a:r>
            <a:endParaRPr lang="es-E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CA4507-8C97-299D-1D32-57DDF2017BFE}"/>
              </a:ext>
            </a:extLst>
          </p:cNvPr>
          <p:cNvSpPr txBox="1"/>
          <p:nvPr/>
        </p:nvSpPr>
        <p:spPr>
          <a:xfrm>
            <a:off x="3874037" y="9022771"/>
            <a:ext cx="890580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LAS ESCUELAS Y CENTROS FORMATIVOS TOMA IMPORTANCIA PARA LAS GENERACIONES MÁS JÓVENES Y EL BUZONEO ENTRE LAS PERSONAS DE MÁS EDAD. 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90B70C4-79A0-79C5-1E9C-B17C40FC8BE0}"/>
              </a:ext>
            </a:extLst>
          </p:cNvPr>
          <p:cNvSpPr/>
          <p:nvPr/>
        </p:nvSpPr>
        <p:spPr>
          <a:xfrm>
            <a:off x="689548" y="2620813"/>
            <a:ext cx="6925455" cy="24284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dirty="0"/>
              <a:t>MÁS DE LA MITAD (50,3%)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C3861FF-4195-8E53-4C5B-D87451697378}"/>
              </a:ext>
            </a:extLst>
          </p:cNvPr>
          <p:cNvSpPr/>
          <p:nvPr/>
        </p:nvSpPr>
        <p:spPr>
          <a:xfrm>
            <a:off x="689548" y="5219227"/>
            <a:ext cx="6925455" cy="8825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dirty="0"/>
              <a:t>UN 38%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185DD6C-CCE1-16A7-E7BC-CE5D7C8BECA3}"/>
              </a:ext>
            </a:extLst>
          </p:cNvPr>
          <p:cNvSpPr/>
          <p:nvPr/>
        </p:nvSpPr>
        <p:spPr>
          <a:xfrm>
            <a:off x="689548" y="6254701"/>
            <a:ext cx="6925455" cy="8825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_tradnl" sz="5400" dirty="0"/>
              <a:t>18,9% 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F2D8B15-3905-D007-5600-BC07891F8236}"/>
              </a:ext>
            </a:extLst>
          </p:cNvPr>
          <p:cNvSpPr/>
          <p:nvPr/>
        </p:nvSpPr>
        <p:spPr>
          <a:xfrm>
            <a:off x="689548" y="7302083"/>
            <a:ext cx="6925455" cy="8825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_tradnl" sz="5400" dirty="0"/>
              <a:t>18,8%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8773B52-0FA3-2BE9-D0A4-397BBDB92C4C}"/>
              </a:ext>
            </a:extLst>
          </p:cNvPr>
          <p:cNvSpPr/>
          <p:nvPr/>
        </p:nvSpPr>
        <p:spPr>
          <a:xfrm>
            <a:off x="7947286" y="2620813"/>
            <a:ext cx="6925455" cy="24284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dirty="0">
                <a:solidFill>
                  <a:schemeClr val="accent2">
                    <a:lumMod val="50000"/>
                  </a:schemeClr>
                </a:solidFill>
              </a:rPr>
              <a:t>¡POR LÓGICA!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1890824-6209-5AE1-EB6F-078AD36CB058}"/>
              </a:ext>
            </a:extLst>
          </p:cNvPr>
          <p:cNvSpPr/>
          <p:nvPr/>
        </p:nvSpPr>
        <p:spPr>
          <a:xfrm>
            <a:off x="7990018" y="5219228"/>
            <a:ext cx="6925455" cy="88254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dirty="0">
                <a:solidFill>
                  <a:schemeClr val="accent2">
                    <a:lumMod val="50000"/>
                  </a:schemeClr>
                </a:solidFill>
              </a:rPr>
              <a:t>BUZONEO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F27F27E-C14C-97EC-FFF0-543EF49888D7}"/>
              </a:ext>
            </a:extLst>
          </p:cNvPr>
          <p:cNvSpPr/>
          <p:nvPr/>
        </p:nvSpPr>
        <p:spPr>
          <a:xfrm>
            <a:off x="7990417" y="6249158"/>
            <a:ext cx="6925455" cy="88254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dirty="0">
                <a:solidFill>
                  <a:schemeClr val="accent2">
                    <a:lumMod val="50000"/>
                  </a:schemeClr>
                </a:solidFill>
              </a:rPr>
              <a:t>INTERNET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B8FA249-5822-9F2C-9D6C-D8E62ACDA7FF}"/>
              </a:ext>
            </a:extLst>
          </p:cNvPr>
          <p:cNvSpPr/>
          <p:nvPr/>
        </p:nvSpPr>
        <p:spPr>
          <a:xfrm>
            <a:off x="7990417" y="7302083"/>
            <a:ext cx="6925455" cy="88254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dirty="0">
                <a:solidFill>
                  <a:schemeClr val="accent2">
                    <a:lumMod val="50000"/>
                  </a:schemeClr>
                </a:solidFill>
              </a:rPr>
              <a:t>BOCA A BOCA</a:t>
            </a:r>
          </a:p>
        </p:txBody>
      </p:sp>
    </p:spTree>
    <p:extLst>
      <p:ext uri="{BB962C8B-B14F-4D97-AF65-F5344CB8AC3E}">
        <p14:creationId xmlns:p14="http://schemas.microsoft.com/office/powerpoint/2010/main" val="342825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D99D04B0-2993-3BAE-D6A4-36E0C909A5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4071152"/>
              </p:ext>
            </p:extLst>
          </p:nvPr>
        </p:nvGraphicFramePr>
        <p:xfrm>
          <a:off x="1139382" y="2950804"/>
          <a:ext cx="13895747" cy="6963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54C9511-2BFF-5A68-F0EF-A57F07BADBD8}"/>
              </a:ext>
            </a:extLst>
          </p:cNvPr>
          <p:cNvSpPr txBox="1"/>
          <p:nvPr/>
        </p:nvSpPr>
        <p:spPr>
          <a:xfrm>
            <a:off x="1137497" y="1739048"/>
            <a:ext cx="13897633" cy="85459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E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12. ¿Considera que </a:t>
            </a:r>
            <a:r>
              <a:rPr lang="es-E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tiene la información suficiente </a:t>
            </a:r>
            <a:r>
              <a:rPr lang="es-E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 hacer una eficaz separación de residuos y depositar adecuadamente cada residuo? </a:t>
            </a:r>
            <a:endParaRPr lang="es-ES" sz="2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32BDE24-4B34-6492-6A58-55AD09A5FBEB}"/>
              </a:ext>
            </a:extLst>
          </p:cNvPr>
          <p:cNvSpPr/>
          <p:nvPr/>
        </p:nvSpPr>
        <p:spPr bwMode="auto">
          <a:xfrm>
            <a:off x="11421118" y="2170589"/>
            <a:ext cx="2954600" cy="32430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>
                <a:latin typeface="+mj-lt"/>
              </a:rPr>
              <a:t>Respuestas afirmativas</a:t>
            </a:r>
          </a:p>
        </p:txBody>
      </p:sp>
      <p:cxnSp>
        <p:nvCxnSpPr>
          <p:cNvPr id="10" name="Conector recto 11">
            <a:extLst>
              <a:ext uri="{FF2B5EF4-FFF2-40B4-BE49-F238E27FC236}">
                <a16:creationId xmlns:a16="http://schemas.microsoft.com/office/drawing/2014/main" id="{5AB01BBB-B612-D4EF-058C-4E375851937A}"/>
              </a:ext>
            </a:extLst>
          </p:cNvPr>
          <p:cNvCxnSpPr>
            <a:cxnSpLocks/>
          </p:cNvCxnSpPr>
          <p:nvPr/>
        </p:nvCxnSpPr>
        <p:spPr bwMode="auto">
          <a:xfrm>
            <a:off x="7571379" y="3247250"/>
            <a:ext cx="43132" cy="6679868"/>
          </a:xfrm>
          <a:prstGeom prst="line">
            <a:avLst/>
          </a:prstGeom>
          <a:ln w="19050">
            <a:prstDash val="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1 Título">
            <a:extLst>
              <a:ext uri="{FF2B5EF4-FFF2-40B4-BE49-F238E27FC236}">
                <a16:creationId xmlns:a16="http://schemas.microsoft.com/office/drawing/2014/main" id="{B5341293-F5A2-19C7-125A-F24434AE8579}"/>
              </a:ext>
            </a:extLst>
          </p:cNvPr>
          <p:cNvSpPr txBox="1">
            <a:spLocks/>
          </p:cNvSpPr>
          <p:nvPr/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ES" sz="27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BLOQUE 2: GESTIÓN DE RESIDUOS Y SERVICIOS PÚBLICOS</a:t>
            </a:r>
            <a:endParaRPr lang="es-ES" sz="27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960BD8AA-784F-333C-0F44-B5147BA33BA2}"/>
              </a:ext>
            </a:extLst>
          </p:cNvPr>
          <p:cNvSpPr/>
          <p:nvPr/>
        </p:nvSpPr>
        <p:spPr>
          <a:xfrm>
            <a:off x="10161517" y="7432137"/>
            <a:ext cx="465666" cy="33866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2" descr="Jornada Calidad de Vida, Medio Ambiente y Hábitos de Reciclaje">
            <a:extLst>
              <a:ext uri="{FF2B5EF4-FFF2-40B4-BE49-F238E27FC236}">
                <a16:creationId xmlns:a16="http://schemas.microsoft.com/office/drawing/2014/main" id="{401FF484-4B3F-8582-E686-9990D23F0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997" y="9057182"/>
            <a:ext cx="2768808" cy="10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07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1016001" y="914400"/>
            <a:ext cx="4650281" cy="59356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ES" sz="2700" b="1" dirty="0">
                <a:cs typeface="Times New Roman"/>
              </a:rPr>
              <a:t>¿QUÉ ES? </a:t>
            </a:r>
          </a:p>
        </p:txBody>
      </p:sp>
      <p:graphicFrame>
        <p:nvGraphicFramePr>
          <p:cNvPr id="2" name="Diagrama 3">
            <a:extLst>
              <a:ext uri="{FF2B5EF4-FFF2-40B4-BE49-F238E27FC236}">
                <a16:creationId xmlns:a16="http://schemas.microsoft.com/office/drawing/2014/main" id="{E46F94F3-C4A2-2DAC-B2CE-A0328EFD61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975143"/>
              </p:ext>
            </p:extLst>
          </p:nvPr>
        </p:nvGraphicFramePr>
        <p:xfrm>
          <a:off x="1112144" y="1507963"/>
          <a:ext cx="14318653" cy="8253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Jornada Calidad de Vida, Medio Ambiente y Hábitos de Reciclaje">
            <a:extLst>
              <a:ext uri="{FF2B5EF4-FFF2-40B4-BE49-F238E27FC236}">
                <a16:creationId xmlns:a16="http://schemas.microsoft.com/office/drawing/2014/main" id="{4B1E5AA2-EB41-9CCD-7986-67C3C5DBF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997" y="9057182"/>
            <a:ext cx="2768808" cy="10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398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2334F42-8CCE-5C80-A0BD-C3460A445DE2}"/>
              </a:ext>
            </a:extLst>
          </p:cNvPr>
          <p:cNvSpPr txBox="1"/>
          <p:nvPr/>
        </p:nvSpPr>
        <p:spPr>
          <a:xfrm>
            <a:off x="1069401" y="1525114"/>
            <a:ext cx="13561134" cy="993926"/>
          </a:xfrm>
          <a:prstGeom prst="rect">
            <a:avLst/>
          </a:prstGeom>
          <a:noFill/>
          <a:ln w="28575">
            <a:solidFill>
              <a:schemeClr val="accent3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Aft>
                <a:spcPts val="1200"/>
              </a:spcAft>
              <a:buFont typeface="+mj-lt"/>
              <a:buAutoNum type="arabicPeriod" startAt="14"/>
            </a:pPr>
            <a:r>
              <a:rPr lang="es-ES_trad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¿Cómo le gustaría </a:t>
            </a:r>
            <a:r>
              <a:rPr lang="es-ES_tradnl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la Administración contactase con usted para informar </a:t>
            </a:r>
            <a:r>
              <a:rPr lang="es-ES_trad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novedades, cambios y noticias relevantes que le vayan a afectar en esta materia? </a:t>
            </a:r>
            <a:endParaRPr lang="es-ES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D83D1CE4-D7DF-9643-93CE-68A2F1DDF6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193847"/>
              </p:ext>
            </p:extLst>
          </p:nvPr>
        </p:nvGraphicFramePr>
        <p:xfrm>
          <a:off x="1524000" y="2714468"/>
          <a:ext cx="6511333" cy="6116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61084F7-94D6-32D8-5C3F-50265B1A82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9204290"/>
              </p:ext>
            </p:extLst>
          </p:nvPr>
        </p:nvGraphicFramePr>
        <p:xfrm>
          <a:off x="9423649" y="2714468"/>
          <a:ext cx="5926418" cy="6116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1 Título">
            <a:extLst>
              <a:ext uri="{FF2B5EF4-FFF2-40B4-BE49-F238E27FC236}">
                <a16:creationId xmlns:a16="http://schemas.microsoft.com/office/drawing/2014/main" id="{24712C63-7B33-B9FA-5C20-D101F76BC026}"/>
              </a:ext>
            </a:extLst>
          </p:cNvPr>
          <p:cNvSpPr txBox="1">
            <a:spLocks/>
          </p:cNvSpPr>
          <p:nvPr/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ES" sz="27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BLOQUE 2: GESTIÓN DE RESIDUOS Y SERVICIOS PÚBLICOS</a:t>
            </a:r>
            <a:endParaRPr lang="es-ES" sz="27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7A99D2FF-B1EB-1D87-8D24-0358AD95A159}"/>
              </a:ext>
            </a:extLst>
          </p:cNvPr>
          <p:cNvSpPr/>
          <p:nvPr/>
        </p:nvSpPr>
        <p:spPr>
          <a:xfrm>
            <a:off x="8077199" y="3687234"/>
            <a:ext cx="465666" cy="33866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BF874458-6B2B-2BCF-7279-EF7C4E347DA9}"/>
              </a:ext>
            </a:extLst>
          </p:cNvPr>
          <p:cNvSpPr/>
          <p:nvPr/>
        </p:nvSpPr>
        <p:spPr>
          <a:xfrm>
            <a:off x="7463365" y="4322234"/>
            <a:ext cx="465666" cy="33866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B6A6E4E5-F07B-6CFA-D86A-915AF52D822B}"/>
              </a:ext>
            </a:extLst>
          </p:cNvPr>
          <p:cNvSpPr/>
          <p:nvPr/>
        </p:nvSpPr>
        <p:spPr>
          <a:xfrm>
            <a:off x="14384865" y="3158067"/>
            <a:ext cx="465666" cy="33866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2" descr="Jornada Calidad de Vida, Medio Ambiente y Hábitos de Reciclaje">
            <a:extLst>
              <a:ext uri="{FF2B5EF4-FFF2-40B4-BE49-F238E27FC236}">
                <a16:creationId xmlns:a16="http://schemas.microsoft.com/office/drawing/2014/main" id="{1825A228-D8FC-07BE-E559-813671B7F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997" y="9057182"/>
            <a:ext cx="2768808" cy="10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777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125C061-AE8F-5A95-175E-9EDC0DB74A2A}"/>
              </a:ext>
            </a:extLst>
          </p:cNvPr>
          <p:cNvSpPr txBox="1"/>
          <p:nvPr/>
        </p:nvSpPr>
        <p:spPr>
          <a:xfrm>
            <a:off x="1401234" y="1478618"/>
            <a:ext cx="12649199" cy="85459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ES_tradnl" sz="2400" dirty="0">
                <a:latin typeface="+mj-lt"/>
                <a:ea typeface="Calibri" panose="020F0502020204030204" pitchFamily="34" charset="0"/>
                <a:cs typeface="Calibri"/>
              </a:rPr>
              <a:t>15. ¿Qué </a:t>
            </a:r>
            <a:r>
              <a:rPr lang="es-ES_tradnl" sz="2400" b="1" dirty="0">
                <a:latin typeface="+mj-lt"/>
                <a:ea typeface="Calibri" panose="020F0502020204030204" pitchFamily="34" charset="0"/>
                <a:cs typeface="Calibri"/>
              </a:rPr>
              <a:t>tipo de información </a:t>
            </a:r>
            <a:r>
              <a:rPr lang="es-ES_tradnl" sz="2400" dirty="0">
                <a:latin typeface="+mj-lt"/>
                <a:ea typeface="Calibri" panose="020F0502020204030204" pitchFamily="34" charset="0"/>
                <a:cs typeface="Calibri"/>
              </a:rPr>
              <a:t>le gustaría que le facilitasen, por su utilidad e interés, sobre la gestión de los residuos?  1 ningún interés – 10 máximo interés.</a:t>
            </a:r>
            <a:endParaRPr lang="es-ES" sz="2400" dirty="0">
              <a:solidFill>
                <a:srgbClr val="000000"/>
              </a:solidFill>
              <a:latin typeface="+mj-lt"/>
              <a:cs typeface="Calibri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A22A7A8-DB02-2F0C-59D5-81E030EF4B73}"/>
              </a:ext>
            </a:extLst>
          </p:cNvPr>
          <p:cNvGraphicFramePr>
            <a:graphicFrameLocks noGrp="1"/>
          </p:cNvGraphicFramePr>
          <p:nvPr/>
        </p:nvGraphicFramePr>
        <p:xfrm>
          <a:off x="1369583" y="2387600"/>
          <a:ext cx="12741885" cy="6536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66057">
                  <a:extLst>
                    <a:ext uri="{9D8B030D-6E8A-4147-A177-3AD203B41FA5}">
                      <a16:colId xmlns:a16="http://schemas.microsoft.com/office/drawing/2014/main" val="3333206486"/>
                    </a:ext>
                  </a:extLst>
                </a:gridCol>
                <a:gridCol w="687831">
                  <a:extLst>
                    <a:ext uri="{9D8B030D-6E8A-4147-A177-3AD203B41FA5}">
                      <a16:colId xmlns:a16="http://schemas.microsoft.com/office/drawing/2014/main" val="972968330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917387609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140446334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3678426152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1146780165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434877190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1049466481"/>
                    </a:ext>
                  </a:extLst>
                </a:gridCol>
                <a:gridCol w="917997">
                  <a:extLst>
                    <a:ext uri="{9D8B030D-6E8A-4147-A177-3AD203B41FA5}">
                      <a16:colId xmlns:a16="http://schemas.microsoft.com/office/drawing/2014/main" val="1898050230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962481408"/>
                    </a:ext>
                  </a:extLst>
                </a:gridCol>
              </a:tblGrid>
              <a:tr h="106152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Tipología de información propuesta</a:t>
                      </a:r>
                    </a:p>
                  </a:txBody>
                  <a:tcPr marL="7145" marR="7145" marT="7145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5" marB="0" anchor="ctr"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Hombre</a:t>
                      </a:r>
                      <a:endParaRPr lang="es-ES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Mujer</a:t>
                      </a:r>
                      <a:endParaRPr lang="es-ES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Hasta 35 años</a:t>
                      </a:r>
                      <a:endParaRPr lang="es-ES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36 a 50 años</a:t>
                      </a:r>
                      <a:endParaRPr lang="es-ES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 51 a 64 años</a:t>
                      </a:r>
                      <a:endParaRPr lang="es-ES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Mayor de 65 años</a:t>
                      </a:r>
                      <a:endParaRPr lang="es-ES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Resto de Cuadrillas</a:t>
                      </a:r>
                      <a:endParaRPr lang="es-ES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Vitoria-Gasteiz</a:t>
                      </a:r>
                      <a:endParaRPr lang="es-ES" sz="14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693086"/>
                  </a:ext>
                </a:extLst>
              </a:tr>
              <a:tr h="58383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El coste o repercusión en el medio ambiente por no gestionar bien los residuos.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71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u="none" strike="noStrike" dirty="0">
                          <a:effectLst/>
                        </a:rPr>
                        <a:t>7,5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 dirty="0">
                          <a:effectLst/>
                        </a:rPr>
                        <a:t>7,6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 dirty="0">
                          <a:effectLst/>
                        </a:rPr>
                        <a:t>7,4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 dirty="0">
                          <a:effectLst/>
                        </a:rPr>
                        <a:t>8,1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 dirty="0">
                          <a:effectLst/>
                        </a:rPr>
                        <a:t>7,8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 dirty="0">
                          <a:effectLst/>
                        </a:rPr>
                        <a:t>7,5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 dirty="0">
                          <a:effectLst/>
                        </a:rPr>
                        <a:t>6,6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 dirty="0">
                          <a:effectLst/>
                        </a:rPr>
                        <a:t>7,3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u="none" strike="noStrike" dirty="0">
                          <a:effectLst/>
                        </a:rPr>
                        <a:t>7,7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657505"/>
                  </a:ext>
                </a:extLst>
              </a:tr>
              <a:tr h="58383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Lo que nos cuesta, económicamente, no hacer de manera eficaz la separación de residuos en el hogar.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71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7,2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7,3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7,1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7,6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7,4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7,3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6,4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7,1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7,3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832615"/>
                  </a:ext>
                </a:extLst>
              </a:tr>
              <a:tr h="39807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Cómo hacer una más eficaz recogida y separación de residuos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71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7,1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7,1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7,0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7,5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7,3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7,2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6,4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6,9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7,2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262461"/>
                  </a:ext>
                </a:extLst>
              </a:tr>
              <a:tr h="39807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Cómo se realiza la gestión de residuos y por qué se hace así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71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6,9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6,9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6,9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7,3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7,3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7,1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5,9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6,6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7,1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20491"/>
                  </a:ext>
                </a:extLst>
              </a:tr>
              <a:tr h="58383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Lo que nos cuesta, económicamente, el servicio de recogida y gestión de residuos.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71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6,8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u="none" strike="noStrike" dirty="0">
                          <a:effectLst/>
                        </a:rPr>
                        <a:t>7,0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u="none" strike="noStrike" dirty="0">
                          <a:effectLst/>
                        </a:rPr>
                        <a:t>6,6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7,3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6,9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6,9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6,2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6,7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7,0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190612"/>
                  </a:ext>
                </a:extLst>
              </a:tr>
              <a:tr h="58383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Dónde y por qué medio puedo aportar mis quejas y/o propuestas de mejora sobre este tema.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71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6,8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6,7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6,9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7,3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7,2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7,1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5,7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6,6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7,1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887745"/>
                  </a:ext>
                </a:extLst>
              </a:tr>
              <a:tr h="58383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Dónde puedo informarme de las novedades que existen y que me afecten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71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6,8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6,7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6,9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u="none" strike="noStrike" dirty="0">
                          <a:effectLst/>
                        </a:rPr>
                        <a:t>7,4</a:t>
                      </a:r>
                      <a:endParaRPr lang="es-ES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7,0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7,0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5,7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6,6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7,0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443703"/>
                  </a:ext>
                </a:extLst>
              </a:tr>
              <a:tr h="39807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Cómo se hace esto en otros sitios. Buenas Prácticas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0" marR="108000" marT="71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6,3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6,4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6,2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6,6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6,6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6,6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5,4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6,3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6,3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357482"/>
                  </a:ext>
                </a:extLst>
              </a:tr>
              <a:tr h="583838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u="none" strike="noStrike" dirty="0">
                          <a:effectLst/>
                        </a:rPr>
                        <a:t>Charlas y jornadas divulgativas que se organicen sobre esta </a:t>
                      </a:r>
                      <a:r>
                        <a:rPr lang="es-ES_tradnl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</a:t>
                      </a:r>
                    </a:p>
                  </a:txBody>
                  <a:tcPr marL="108000" marR="108000" marT="71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5,9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5,9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5,9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6,2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6,0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6,1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5,2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5,8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u="none" strike="noStrike" dirty="0">
                          <a:effectLst/>
                        </a:rPr>
                        <a:t>6,0</a:t>
                      </a:r>
                      <a:endParaRPr lang="es-E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46763"/>
                  </a:ext>
                </a:extLst>
              </a:tr>
              <a:tr h="583838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 de medias</a:t>
                      </a:r>
                    </a:p>
                  </a:txBody>
                  <a:tcPr marL="108000" marR="108000" marT="714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6,81</a:t>
                      </a:r>
                    </a:p>
                  </a:txBody>
                  <a:tcPr marL="7145" marR="7145" marT="7145" marB="0" anchor="ctr"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6,84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6,76</a:t>
                      </a: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7,25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7,05</a:t>
                      </a: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6,97</a:t>
                      </a: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5,94</a:t>
                      </a: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6,65</a:t>
                      </a:r>
                    </a:p>
                  </a:txBody>
                  <a:tcPr marL="7145" marR="7145" marT="7145" marB="0" anchor="ctr">
                    <a:lnL w="6350" cap="flat" cmpd="sng" algn="ctr">
                      <a:solidFill>
                        <a:srgbClr val="CC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6,96</a:t>
                      </a: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14691"/>
                  </a:ext>
                </a:extLst>
              </a:tr>
            </a:tbl>
          </a:graphicData>
        </a:graphic>
      </p:graphicFrame>
      <p:sp>
        <p:nvSpPr>
          <p:cNvPr id="3" name="1 Título">
            <a:extLst>
              <a:ext uri="{FF2B5EF4-FFF2-40B4-BE49-F238E27FC236}">
                <a16:creationId xmlns:a16="http://schemas.microsoft.com/office/drawing/2014/main" id="{1714932F-B7B9-2482-D6DB-6C5FC583FFA3}"/>
              </a:ext>
            </a:extLst>
          </p:cNvPr>
          <p:cNvSpPr txBox="1">
            <a:spLocks/>
          </p:cNvSpPr>
          <p:nvPr/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ES" sz="27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BLOQUE 2: GESTIÓN DE RESIDUOS Y SERVICIOS PÚBLICOS</a:t>
            </a:r>
            <a:endParaRPr lang="es-ES" sz="27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663042-6F9B-4F80-FECB-91477546697E}"/>
              </a:ext>
            </a:extLst>
          </p:cNvPr>
          <p:cNvSpPr/>
          <p:nvPr/>
        </p:nvSpPr>
        <p:spPr>
          <a:xfrm>
            <a:off x="7643283" y="5736167"/>
            <a:ext cx="550333" cy="33866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B0D7C-1324-1E7C-2D41-2314E02D0AA2}"/>
              </a:ext>
            </a:extLst>
          </p:cNvPr>
          <p:cNvSpPr/>
          <p:nvPr/>
        </p:nvSpPr>
        <p:spPr>
          <a:xfrm>
            <a:off x="9251949" y="6900333"/>
            <a:ext cx="550333" cy="33866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3F0ED0-AC5D-D787-44DE-0A1C3BEF9B72}"/>
              </a:ext>
            </a:extLst>
          </p:cNvPr>
          <p:cNvSpPr/>
          <p:nvPr/>
        </p:nvSpPr>
        <p:spPr>
          <a:xfrm>
            <a:off x="9251949" y="4148667"/>
            <a:ext cx="550333" cy="33866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75AC44-1FAB-2FEC-63A9-AED12FA62460}"/>
              </a:ext>
            </a:extLst>
          </p:cNvPr>
          <p:cNvSpPr/>
          <p:nvPr/>
        </p:nvSpPr>
        <p:spPr>
          <a:xfrm>
            <a:off x="11707282" y="8466666"/>
            <a:ext cx="550333" cy="33866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663054-4414-EF11-1115-3DD0E786D559}"/>
              </a:ext>
            </a:extLst>
          </p:cNvPr>
          <p:cNvSpPr/>
          <p:nvPr/>
        </p:nvSpPr>
        <p:spPr>
          <a:xfrm>
            <a:off x="6902449" y="8466666"/>
            <a:ext cx="550333" cy="33866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6569FB75-AEBB-226D-FF9F-720C768853DF}"/>
              </a:ext>
            </a:extLst>
          </p:cNvPr>
          <p:cNvSpPr txBox="1"/>
          <p:nvPr/>
        </p:nvSpPr>
        <p:spPr>
          <a:xfrm>
            <a:off x="1401234" y="8978901"/>
            <a:ext cx="12649199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>
                <a:latin typeface="Roboto"/>
                <a:cs typeface="Segoe UI"/>
              </a:rPr>
              <a:t>​Parece que </a:t>
            </a:r>
            <a:r>
              <a:rPr lang="es-ES" sz="2000" b="1" dirty="0">
                <a:latin typeface="Roboto"/>
                <a:cs typeface="Segoe UI"/>
              </a:rPr>
              <a:t>el coste o la repercusión sobre el medio ambiente es el elemento que más incidiría en aumentar las tasas de separación de residuos </a:t>
            </a:r>
            <a:r>
              <a:rPr lang="es-ES" sz="2000" dirty="0">
                <a:latin typeface="Roboto"/>
                <a:cs typeface="Segoe UI"/>
              </a:rPr>
              <a:t>entre la población general, pero también, trasladar el  </a:t>
            </a:r>
            <a:r>
              <a:rPr lang="es-ES" sz="2000" b="1" dirty="0">
                <a:latin typeface="Roboto"/>
                <a:cs typeface="Segoe UI"/>
              </a:rPr>
              <a:t>coste de no realizar de forma eficaz la separación de residuos. 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1113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958FA7F-6158-17E4-257F-7A578F46FEAC}"/>
              </a:ext>
            </a:extLst>
          </p:cNvPr>
          <p:cNvSpPr txBox="1"/>
          <p:nvPr/>
        </p:nvSpPr>
        <p:spPr>
          <a:xfrm>
            <a:off x="857841" y="885631"/>
            <a:ext cx="13574199" cy="1249766"/>
          </a:xfrm>
          <a:prstGeom prst="rect">
            <a:avLst/>
          </a:prstGeom>
          <a:noFill/>
          <a:ln w="28575">
            <a:solidFill>
              <a:schemeClr val="accent3">
                <a:lumMod val="6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ES_tradnl" sz="2400" dirty="0">
                <a:latin typeface="+mj-lt"/>
                <a:ea typeface="Calibri" panose="020F0502020204030204" pitchFamily="34" charset="0"/>
                <a:cs typeface="Calibri"/>
              </a:rPr>
              <a:t>17. ¿Estaría de acuerdo en que </a:t>
            </a:r>
            <a:r>
              <a:rPr lang="es-ES_tradnl" sz="2400" b="1" dirty="0">
                <a:latin typeface="+mj-lt"/>
                <a:ea typeface="Calibri" panose="020F0502020204030204" pitchFamily="34" charset="0"/>
                <a:cs typeface="Calibri"/>
              </a:rPr>
              <a:t>la tasa de basura estuviera relacionada con la cantidad de residuos que usted genera en su hogar</a:t>
            </a:r>
            <a:r>
              <a:rPr lang="es-ES_tradnl" sz="2400" dirty="0">
                <a:latin typeface="+mj-lt"/>
                <a:ea typeface="Calibri" panose="020F0502020204030204" pitchFamily="34" charset="0"/>
                <a:cs typeface="Calibri"/>
              </a:rPr>
              <a:t> y en cómo los separa? En otras palabras, que sea más económico generar menos y separar adecuadamente los residuos.</a:t>
            </a:r>
            <a:endParaRPr lang="es-ES" sz="2400" dirty="0">
              <a:solidFill>
                <a:srgbClr val="000000"/>
              </a:solidFill>
              <a:latin typeface="+mj-lt"/>
              <a:cs typeface="Times New Roman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B6EF70B-AC2C-D4E9-00B6-B78965129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33667"/>
              </p:ext>
            </p:extLst>
          </p:nvPr>
        </p:nvGraphicFramePr>
        <p:xfrm>
          <a:off x="3037757" y="2277853"/>
          <a:ext cx="9144000" cy="587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A660C87B-9F53-D03B-2344-F308C132D44B}"/>
              </a:ext>
            </a:extLst>
          </p:cNvPr>
          <p:cNvSpPr/>
          <p:nvPr/>
        </p:nvSpPr>
        <p:spPr bwMode="auto">
          <a:xfrm>
            <a:off x="11218648" y="2432671"/>
            <a:ext cx="2954600" cy="67277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>
                <a:latin typeface="+mj-lt"/>
              </a:rPr>
              <a:t>Respuestas afirmativas</a:t>
            </a: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2CD3D691-3071-E29E-CF1E-8A9FDD84BD86}"/>
              </a:ext>
            </a:extLst>
          </p:cNvPr>
          <p:cNvSpPr txBox="1">
            <a:spLocks/>
          </p:cNvSpPr>
          <p:nvPr/>
        </p:nvSpPr>
        <p:spPr>
          <a:xfrm>
            <a:off x="300296" y="108352"/>
            <a:ext cx="12895002" cy="49363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ES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BLOQUE 2: GESTIÓN DE RESIDUOS Y SERVICIOS PÚBLICOS</a:t>
            </a:r>
            <a:endParaRPr lang="es-E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E95DB9-0DF2-A371-54E1-2B01DCE6EF18}"/>
              </a:ext>
            </a:extLst>
          </p:cNvPr>
          <p:cNvSpPr/>
          <p:nvPr/>
        </p:nvSpPr>
        <p:spPr>
          <a:xfrm>
            <a:off x="4067114" y="2905065"/>
            <a:ext cx="6942667" cy="607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ector recto 11">
            <a:extLst>
              <a:ext uri="{FF2B5EF4-FFF2-40B4-BE49-F238E27FC236}">
                <a16:creationId xmlns:a16="http://schemas.microsoft.com/office/drawing/2014/main" id="{BE223B00-F56E-C8D3-8E72-FC2BC2B8E91B}"/>
              </a:ext>
            </a:extLst>
          </p:cNvPr>
          <p:cNvCxnSpPr>
            <a:cxnSpLocks/>
          </p:cNvCxnSpPr>
          <p:nvPr/>
        </p:nvCxnSpPr>
        <p:spPr bwMode="auto">
          <a:xfrm>
            <a:off x="8797655" y="2757889"/>
            <a:ext cx="0" cy="5234523"/>
          </a:xfrm>
          <a:prstGeom prst="line">
            <a:avLst/>
          </a:prstGeom>
          <a:ln w="19050">
            <a:prstDash val="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Arrow: Left 11">
            <a:extLst>
              <a:ext uri="{FF2B5EF4-FFF2-40B4-BE49-F238E27FC236}">
                <a16:creationId xmlns:a16="http://schemas.microsoft.com/office/drawing/2014/main" id="{959593BC-662E-611C-3365-ACBEA4317819}"/>
              </a:ext>
            </a:extLst>
          </p:cNvPr>
          <p:cNvSpPr/>
          <p:nvPr/>
        </p:nvSpPr>
        <p:spPr>
          <a:xfrm>
            <a:off x="8437033" y="7666568"/>
            <a:ext cx="465666" cy="33866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CuadroTexto 1">
            <a:extLst>
              <a:ext uri="{FF2B5EF4-FFF2-40B4-BE49-F238E27FC236}">
                <a16:creationId xmlns:a16="http://schemas.microsoft.com/office/drawing/2014/main" id="{DB66C61F-64F5-FFF2-A9B3-D37457256160}"/>
              </a:ext>
            </a:extLst>
          </p:cNvPr>
          <p:cNvSpPr txBox="1"/>
          <p:nvPr/>
        </p:nvSpPr>
        <p:spPr>
          <a:xfrm>
            <a:off x="857841" y="8274985"/>
            <a:ext cx="10771388" cy="1644937"/>
          </a:xfrm>
          <a:prstGeom prst="rect">
            <a:avLst/>
          </a:prstGeom>
          <a:noFill/>
          <a:ln w="28575">
            <a:solidFill>
              <a:schemeClr val="accent3">
                <a:lumMod val="6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ES_tradnl" sz="2400" dirty="0">
                <a:latin typeface="+mj-lt"/>
                <a:ea typeface="Calibri" panose="020F0502020204030204" pitchFamily="34" charset="0"/>
                <a:cs typeface="Calibri"/>
              </a:rPr>
              <a:t>19. ¿Estaría de acuerdo en </a:t>
            </a:r>
            <a:r>
              <a:rPr lang="es-ES_tradnl" sz="2400" b="1" dirty="0">
                <a:latin typeface="+mj-lt"/>
                <a:ea typeface="Calibri" panose="020F0502020204030204" pitchFamily="34" charset="0"/>
                <a:cs typeface="Calibri"/>
              </a:rPr>
              <a:t>penalizar/multar económicamente </a:t>
            </a:r>
            <a:r>
              <a:rPr lang="es-ES_tradnl" sz="2400" dirty="0">
                <a:latin typeface="+mj-lt"/>
                <a:ea typeface="Calibri" panose="020F0502020204030204" pitchFamily="34" charset="0"/>
                <a:cs typeface="Calibri"/>
              </a:rPr>
              <a:t>a aquellas personas o entidades que, por negligencia, </a:t>
            </a:r>
            <a:r>
              <a:rPr lang="es-ES_tradnl" sz="2400" b="1" dirty="0">
                <a:latin typeface="+mj-lt"/>
                <a:ea typeface="Calibri" panose="020F0502020204030204" pitchFamily="34" charset="0"/>
                <a:cs typeface="Calibri"/>
              </a:rPr>
              <a:t>abandonen residuos </a:t>
            </a:r>
            <a:r>
              <a:rPr lang="es-ES_tradnl" sz="2400" dirty="0">
                <a:latin typeface="+mj-lt"/>
                <a:ea typeface="Calibri" panose="020F0502020204030204" pitchFamily="34" charset="0"/>
                <a:cs typeface="Calibri"/>
              </a:rPr>
              <a:t>en lugares no apropiados y/o en</a:t>
            </a:r>
            <a:r>
              <a:rPr lang="es-ES_tradnl" sz="2400" b="1" dirty="0">
                <a:solidFill>
                  <a:srgbClr val="FF6600"/>
                </a:solidFill>
                <a:latin typeface="+mj-lt"/>
                <a:ea typeface="Calibri" panose="020F0502020204030204" pitchFamily="34" charset="0"/>
                <a:cs typeface="Calibri"/>
              </a:rPr>
              <a:t> </a:t>
            </a:r>
            <a:r>
              <a:rPr lang="es-ES_tradnl" sz="2400" dirty="0">
                <a:latin typeface="+mj-lt"/>
                <a:ea typeface="Calibri" panose="020F0502020204030204" pitchFamily="34" charset="0"/>
                <a:cs typeface="Calibri"/>
              </a:rPr>
              <a:t>días no indicados,  en definitiva, que no hicieran una correcta separación de residuos? </a:t>
            </a:r>
            <a:endParaRPr lang="es-ES" sz="2400" dirty="0"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20CAAA-2A2B-115E-3B57-982D13B78137}"/>
              </a:ext>
            </a:extLst>
          </p:cNvPr>
          <p:cNvSpPr txBox="1"/>
          <p:nvPr/>
        </p:nvSpPr>
        <p:spPr>
          <a:xfrm>
            <a:off x="12014512" y="8630387"/>
            <a:ext cx="3327088" cy="923330"/>
          </a:xfrm>
          <a:prstGeom prst="rect">
            <a:avLst/>
          </a:prstGeom>
          <a:noFill/>
          <a:ln w="76200">
            <a:solidFill>
              <a:srgbClr val="FF0048">
                <a:alpha val="74000"/>
              </a:srgbClr>
            </a:solidFill>
            <a:prstDash val="sys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/>
              <a:t>SÍ: 89,5%</a:t>
            </a:r>
          </a:p>
        </p:txBody>
      </p:sp>
      <p:pic>
        <p:nvPicPr>
          <p:cNvPr id="7" name="Picture 2" descr="Jornada Calidad de Vida, Medio Ambiente y Hábitos de Reciclaje">
            <a:extLst>
              <a:ext uri="{FF2B5EF4-FFF2-40B4-BE49-F238E27FC236}">
                <a16:creationId xmlns:a16="http://schemas.microsoft.com/office/drawing/2014/main" id="{5A0F9C63-2E77-8925-9FE1-F0D749AAC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997" y="9057182"/>
            <a:ext cx="2768808" cy="10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BAFE6DE8-8BA7-1A50-6259-18A37B48B299}"/>
              </a:ext>
            </a:extLst>
          </p:cNvPr>
          <p:cNvSpPr/>
          <p:nvPr/>
        </p:nvSpPr>
        <p:spPr>
          <a:xfrm>
            <a:off x="9623165" y="4474794"/>
            <a:ext cx="465666" cy="33866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5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adroTexto 36">
            <a:extLst>
              <a:ext uri="{FF2B5EF4-FFF2-40B4-BE49-F238E27FC236}">
                <a16:creationId xmlns:a16="http://schemas.microsoft.com/office/drawing/2014/main" id="{DEB43918-729B-F085-F90F-D79ED259A978}"/>
              </a:ext>
            </a:extLst>
          </p:cNvPr>
          <p:cNvSpPr txBox="1"/>
          <p:nvPr/>
        </p:nvSpPr>
        <p:spPr>
          <a:xfrm>
            <a:off x="933138" y="4393835"/>
            <a:ext cx="12932764" cy="2585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5400" b="1" dirty="0">
                <a:latin typeface="Roboto"/>
                <a:ea typeface="Roboto"/>
                <a:cs typeface="Roboto"/>
              </a:rPr>
              <a:t>Perseguir el abandono de residuos </a:t>
            </a:r>
            <a:r>
              <a:rPr lang="es-ES" sz="5400" dirty="0">
                <a:latin typeface="Roboto"/>
                <a:ea typeface="Roboto"/>
                <a:cs typeface="Roboto"/>
              </a:rPr>
              <a:t>en lugares o días no destinados a ello genera un alto acuerdo.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937C9AC-328C-56B1-64C0-2CC3208A6DD3}"/>
              </a:ext>
            </a:extLst>
          </p:cNvPr>
          <p:cNvSpPr txBox="1"/>
          <p:nvPr/>
        </p:nvSpPr>
        <p:spPr>
          <a:xfrm>
            <a:off x="933137" y="631403"/>
            <a:ext cx="12932765" cy="341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5400" dirty="0">
                <a:latin typeface="Roboto"/>
                <a:ea typeface="Roboto"/>
                <a:cs typeface="Roboto"/>
              </a:rPr>
              <a:t>La </a:t>
            </a:r>
            <a:r>
              <a:rPr lang="es-ES" sz="5400" b="1" dirty="0">
                <a:latin typeface="Roboto"/>
                <a:ea typeface="Roboto"/>
                <a:cs typeface="Roboto"/>
              </a:rPr>
              <a:t>penalización </a:t>
            </a:r>
            <a:r>
              <a:rPr lang="es-ES" sz="5400" dirty="0">
                <a:latin typeface="Roboto"/>
                <a:ea typeface="Roboto"/>
                <a:cs typeface="Roboto"/>
              </a:rPr>
              <a:t>o premio en torno a la </a:t>
            </a:r>
            <a:r>
              <a:rPr lang="es-ES" sz="5400" b="1" dirty="0">
                <a:latin typeface="Roboto"/>
                <a:ea typeface="Roboto"/>
                <a:cs typeface="Roboto"/>
              </a:rPr>
              <a:t>buena o mala gestión de los residuos </a:t>
            </a:r>
            <a:r>
              <a:rPr lang="es-ES" sz="5400" dirty="0">
                <a:latin typeface="Roboto"/>
                <a:ea typeface="Roboto"/>
                <a:cs typeface="Roboto"/>
              </a:rPr>
              <a:t>recoge un </a:t>
            </a:r>
            <a:r>
              <a:rPr lang="es-ES" sz="5400" b="1" dirty="0">
                <a:latin typeface="Roboto"/>
                <a:ea typeface="Roboto"/>
                <a:cs typeface="Roboto"/>
              </a:rPr>
              <a:t>acuerdo importante.</a:t>
            </a:r>
            <a:endParaRPr lang="en-US" sz="5400" dirty="0">
              <a:latin typeface="Trebuchet MS" panose="020B0603020202020204"/>
              <a:ea typeface="Roboto"/>
              <a:cs typeface="Roboto"/>
            </a:endParaRPr>
          </a:p>
          <a:p>
            <a:endParaRPr lang="es-ES_tradnl" sz="5400" b="1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2EBDD75-B668-A14E-26F9-75F68ACEC6E2}"/>
              </a:ext>
            </a:extLst>
          </p:cNvPr>
          <p:cNvSpPr txBox="1"/>
          <p:nvPr/>
        </p:nvSpPr>
        <p:spPr>
          <a:xfrm>
            <a:off x="933137" y="7531938"/>
            <a:ext cx="12932764" cy="2585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5400" dirty="0">
                <a:latin typeface="Roboto"/>
                <a:ea typeface="Roboto"/>
                <a:cs typeface="Roboto"/>
              </a:rPr>
              <a:t>El pago por generación alcanza el acuerdo de casi 3 de cada cuatro personas entrevistadas  </a:t>
            </a:r>
          </a:p>
        </p:txBody>
      </p:sp>
      <p:pic>
        <p:nvPicPr>
          <p:cNvPr id="5" name="4 Imagen" descr="LOGO Observatorio Residuos completo.jpg">
            <a:extLst>
              <a:ext uri="{FF2B5EF4-FFF2-40B4-BE49-F238E27FC236}">
                <a16:creationId xmlns:a16="http://schemas.microsoft.com/office/drawing/2014/main" id="{71A96304-56A1-3984-F515-2AE4EF4C0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989" y="9371024"/>
            <a:ext cx="2429011" cy="9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316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E4BA41-6B3D-6892-731D-DACE664CF374}"/>
              </a:ext>
            </a:extLst>
          </p:cNvPr>
          <p:cNvSpPr txBox="1"/>
          <p:nvPr/>
        </p:nvSpPr>
        <p:spPr>
          <a:xfrm>
            <a:off x="116896" y="185889"/>
            <a:ext cx="13029478" cy="727571"/>
          </a:xfrm>
          <a:prstGeom prst="rect">
            <a:avLst/>
          </a:prstGeom>
          <a:noFill/>
          <a:ln w="28575">
            <a:solidFill>
              <a:schemeClr val="accent3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ES_tradnl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20. ¿En qué medida le parecen efectivas las siguientes medidas para conseguir mejorar la gestión de residuos?  1 nada efectiva – 10 muy efectiva.</a:t>
            </a:r>
            <a:endParaRPr lang="es-ES" sz="20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C78B6A-D2F2-6077-06F4-BC39B05E04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45" t="39199" r="23607" b="12423"/>
          <a:stretch/>
        </p:blipFill>
        <p:spPr>
          <a:xfrm>
            <a:off x="505084" y="1011977"/>
            <a:ext cx="16231207" cy="907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58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4CBFB84-D916-3E0C-7CDD-CC3F6CEB7ED0}"/>
              </a:ext>
            </a:extLst>
          </p:cNvPr>
          <p:cNvSpPr txBox="1"/>
          <p:nvPr/>
        </p:nvSpPr>
        <p:spPr>
          <a:xfrm>
            <a:off x="554636" y="1030928"/>
            <a:ext cx="14022499" cy="85459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ES_tradnl" sz="2400" dirty="0">
                <a:latin typeface="+mj-lt"/>
                <a:ea typeface="Calibri" panose="020F0502020204030204" pitchFamily="34" charset="0"/>
                <a:cs typeface="Calibri"/>
              </a:rPr>
              <a:t>21. Estaría dispuesto/a interesado/a en participar, puntual o asiduamente, en Foros Ciudadanos que trabajen sobre cómo mejorar la gestión y selección de residuos? </a:t>
            </a:r>
            <a:endParaRPr lang="es-ES" sz="240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359C68E-A81A-FC26-AF9C-F138FDD8D6EB}"/>
              </a:ext>
            </a:extLst>
          </p:cNvPr>
          <p:cNvSpPr/>
          <p:nvPr/>
        </p:nvSpPr>
        <p:spPr bwMode="auto">
          <a:xfrm>
            <a:off x="11396675" y="1449485"/>
            <a:ext cx="2954600" cy="32430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" tIns="68580" rIns="137160" bIns="68580" numCol="1" rtlCol="0" anchor="ctr" anchorCtr="0" compatLnSpc="1">
            <a:prstTxWarp prst="textNoShape">
              <a:avLst/>
            </a:prstTxWarp>
          </a:bodyPr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latin typeface="+mj-lt"/>
              </a:rPr>
              <a:t>Respuestas afirmativas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189650-F082-E4CF-6CF5-7A8238D3CC70}"/>
              </a:ext>
            </a:extLst>
          </p:cNvPr>
          <p:cNvSpPr txBox="1"/>
          <p:nvPr/>
        </p:nvSpPr>
        <p:spPr>
          <a:xfrm>
            <a:off x="9353864" y="3250674"/>
            <a:ext cx="505168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latin typeface="+mj-lt"/>
              </a:rPr>
              <a:t>Interés por crear un foro de participación de la ciudadanía en torno a temáticas vinculadas con la gestión de residuos y alcanza a una de cada cinco personas entrevistadas, de distintos perfiles y zonas de residencia. </a:t>
            </a:r>
            <a:endParaRPr lang="en-US" dirty="0">
              <a:latin typeface="+mj-l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C870ECB-374D-0D1C-3028-DFFF2E6E1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57" t="38178" r="45164" b="14754"/>
          <a:stretch/>
        </p:blipFill>
        <p:spPr>
          <a:xfrm>
            <a:off x="1300468" y="2356077"/>
            <a:ext cx="6789979" cy="7709345"/>
          </a:xfrm>
          <a:prstGeom prst="rect">
            <a:avLst/>
          </a:prstGeom>
        </p:spPr>
      </p:pic>
      <p:pic>
        <p:nvPicPr>
          <p:cNvPr id="4" name="Picture 2" descr="Jornada Calidad de Vida, Medio Ambiente y Hábitos de Reciclaje">
            <a:extLst>
              <a:ext uri="{FF2B5EF4-FFF2-40B4-BE49-F238E27FC236}">
                <a16:creationId xmlns:a16="http://schemas.microsoft.com/office/drawing/2014/main" id="{31D2C0E2-028C-3867-EFFF-EE14B3D8B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997" y="9057182"/>
            <a:ext cx="2768808" cy="10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348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C465D99E-10C7-8DB0-45BF-A3D04C8C3B6B}"/>
              </a:ext>
            </a:extLst>
          </p:cNvPr>
          <p:cNvGrpSpPr/>
          <p:nvPr/>
        </p:nvGrpSpPr>
        <p:grpSpPr>
          <a:xfrm>
            <a:off x="3223509" y="1137380"/>
            <a:ext cx="9720516" cy="3522312"/>
            <a:chOff x="4836826" y="648552"/>
            <a:chExt cx="8442056" cy="3059051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368212C6-5AE1-BD52-8A5E-99169106C1CB}"/>
                </a:ext>
              </a:extLst>
            </p:cNvPr>
            <p:cNvGrpSpPr/>
            <p:nvPr/>
          </p:nvGrpSpPr>
          <p:grpSpPr>
            <a:xfrm>
              <a:off x="8382000" y="1329813"/>
              <a:ext cx="4896882" cy="975372"/>
              <a:chOff x="0" y="0"/>
              <a:chExt cx="1289714" cy="256888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56499B9B-C053-E9A7-6AE5-004C7D9EB330}"/>
                  </a:ext>
                </a:extLst>
              </p:cNvPr>
              <p:cNvSpPr/>
              <p:nvPr/>
            </p:nvSpPr>
            <p:spPr>
              <a:xfrm>
                <a:off x="0" y="0"/>
                <a:ext cx="1289714" cy="256888"/>
              </a:xfrm>
              <a:custGeom>
                <a:avLst/>
                <a:gdLst/>
                <a:ahLst/>
                <a:cxnLst/>
                <a:rect l="l" t="t" r="r" b="b"/>
                <a:pathLst>
                  <a:path w="1289714" h="256888">
                    <a:moveTo>
                      <a:pt x="80630" y="0"/>
                    </a:moveTo>
                    <a:lnTo>
                      <a:pt x="1209083" y="0"/>
                    </a:lnTo>
                    <a:cubicBezTo>
                      <a:pt x="1253614" y="0"/>
                      <a:pt x="1289714" y="36099"/>
                      <a:pt x="1289714" y="80630"/>
                    </a:cubicBezTo>
                    <a:lnTo>
                      <a:pt x="1289714" y="176258"/>
                    </a:lnTo>
                    <a:cubicBezTo>
                      <a:pt x="1289714" y="220789"/>
                      <a:pt x="1253614" y="256888"/>
                      <a:pt x="1209083" y="256888"/>
                    </a:cubicBezTo>
                    <a:lnTo>
                      <a:pt x="80630" y="256888"/>
                    </a:lnTo>
                    <a:cubicBezTo>
                      <a:pt x="36099" y="256888"/>
                      <a:pt x="0" y="220789"/>
                      <a:pt x="0" y="176258"/>
                    </a:cubicBezTo>
                    <a:lnTo>
                      <a:pt x="0" y="80630"/>
                    </a:lnTo>
                    <a:cubicBezTo>
                      <a:pt x="0" y="36099"/>
                      <a:pt x="36099" y="0"/>
                      <a:pt x="80630" y="0"/>
                    </a:cubicBezTo>
                    <a:close/>
                  </a:path>
                </a:pathLst>
              </a:custGeom>
              <a:solidFill>
                <a:srgbClr val="FAB712"/>
              </a:solidFill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2" name="TextBox 6">
                <a:extLst>
                  <a:ext uri="{FF2B5EF4-FFF2-40B4-BE49-F238E27FC236}">
                    <a16:creationId xmlns:a16="http://schemas.microsoft.com/office/drawing/2014/main" id="{EAD946BD-333A-9037-1CCA-E14965BDF10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80"/>
                  </a:lnSpc>
                </a:pPr>
                <a:endParaRPr/>
              </a:p>
            </p:txBody>
          </p:sp>
        </p:grpSp>
        <p:pic>
          <p:nvPicPr>
            <p:cNvPr id="8" name="4 Imagen" descr="LOGO Observatorio Residuos completo.jpg">
              <a:extLst>
                <a:ext uri="{FF2B5EF4-FFF2-40B4-BE49-F238E27FC236}">
                  <a16:creationId xmlns:a16="http://schemas.microsoft.com/office/drawing/2014/main" id="{D2653106-273F-A8CF-E7A9-194527F4C3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6826" y="648552"/>
              <a:ext cx="8112078" cy="3059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La marca">
              <a:extLst>
                <a:ext uri="{FF2B5EF4-FFF2-40B4-BE49-F238E27FC236}">
                  <a16:creationId xmlns:a16="http://schemas.microsoft.com/office/drawing/2014/main" id="{7B2947EB-6637-0C79-2C9C-F30E028380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6826" y="754947"/>
              <a:ext cx="2626929" cy="788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Logotipo general UPV/EHU - Universidad y Sociedad - UPV/EHU">
              <a:extLst>
                <a:ext uri="{FF2B5EF4-FFF2-40B4-BE49-F238E27FC236}">
                  <a16:creationId xmlns:a16="http://schemas.microsoft.com/office/drawing/2014/main" id="{E212081E-44AE-57DA-7F34-93A7D0AC8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0443" y="739886"/>
              <a:ext cx="2178461" cy="999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1C10FE98-9DD1-A72E-0C38-448854BF7691}"/>
              </a:ext>
            </a:extLst>
          </p:cNvPr>
          <p:cNvSpPr txBox="1"/>
          <p:nvPr/>
        </p:nvSpPr>
        <p:spPr>
          <a:xfrm>
            <a:off x="4407108" y="4897328"/>
            <a:ext cx="6595672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7200" dirty="0">
                <a:solidFill>
                  <a:srgbClr val="FFC000"/>
                </a:solidFill>
              </a:rPr>
              <a:t>GRACIAS </a:t>
            </a:r>
          </a:p>
          <a:p>
            <a:pPr algn="ctr"/>
            <a:r>
              <a:rPr lang="es-ES_tradnl" sz="7200" dirty="0">
                <a:solidFill>
                  <a:srgbClr val="FFC000"/>
                </a:solidFill>
              </a:rPr>
              <a:t>ESKERRIK ASKO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B0663FF-FD99-F100-7E77-9D17314294B8}"/>
              </a:ext>
            </a:extLst>
          </p:cNvPr>
          <p:cNvSpPr txBox="1"/>
          <p:nvPr/>
        </p:nvSpPr>
        <p:spPr>
          <a:xfrm>
            <a:off x="4646951" y="7360170"/>
            <a:ext cx="6056026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Toda la información del Ecobarómetro googleando</a:t>
            </a:r>
          </a:p>
          <a:p>
            <a:pPr algn="ctr"/>
            <a:r>
              <a:rPr lang="es-ES_tradnl" sz="4000" b="1" i="1" dirty="0"/>
              <a:t>Medio Ambiente Araba </a:t>
            </a:r>
          </a:p>
        </p:txBody>
      </p:sp>
    </p:spTree>
    <p:extLst>
      <p:ext uri="{BB962C8B-B14F-4D97-AF65-F5344CB8AC3E}">
        <p14:creationId xmlns:p14="http://schemas.microsoft.com/office/powerpoint/2010/main" val="4148783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442B0EC-E275-4ADD-9BB4-C1BBBF4D5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Ecobarómetro</a:t>
            </a:r>
            <a:endParaRPr lang="es-ES_tradn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29A19B-A991-7F1D-4DA7-B780F9B0CA65}"/>
              </a:ext>
            </a:extLst>
          </p:cNvPr>
          <p:cNvSpPr txBox="1"/>
          <p:nvPr/>
        </p:nvSpPr>
        <p:spPr>
          <a:xfrm>
            <a:off x="896080" y="2895600"/>
            <a:ext cx="13258382" cy="64940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s-ES_tradnl" sz="3600" dirty="0">
                <a:latin typeface="+mj-lt"/>
                <a:cs typeface="Heebo" pitchFamily="2" charset="-79"/>
              </a:rPr>
              <a:t>El </a:t>
            </a:r>
            <a:r>
              <a:rPr lang="es-ES_tradnl" sz="3600" dirty="0" err="1">
                <a:latin typeface="+mj-lt"/>
                <a:cs typeface="Heebo" pitchFamily="2" charset="-79"/>
              </a:rPr>
              <a:t>ecobarómetro</a:t>
            </a:r>
            <a:r>
              <a:rPr lang="es-ES_tradnl" sz="3600" dirty="0">
                <a:latin typeface="+mj-lt"/>
                <a:cs typeface="Heebo" pitchFamily="2" charset="-79"/>
              </a:rPr>
              <a:t> </a:t>
            </a:r>
            <a:r>
              <a:rPr lang="es-ES_tradnl" sz="3600" b="1" dirty="0">
                <a:latin typeface="+mj-lt"/>
                <a:cs typeface="Heebo" pitchFamily="2" charset="-79"/>
              </a:rPr>
              <a:t>mide</a:t>
            </a:r>
            <a:r>
              <a:rPr lang="es-ES_tradnl" sz="3600" dirty="0">
                <a:latin typeface="+mj-lt"/>
                <a:cs typeface="Heebo" pitchFamily="2" charset="-79"/>
              </a:rPr>
              <a:t> parámetros importantes –necesidades, expectativas, intereses, necesidades…- usándolos para </a:t>
            </a:r>
            <a:r>
              <a:rPr lang="es-ES_tradnl" sz="3600" b="1" dirty="0">
                <a:latin typeface="+mj-lt"/>
                <a:cs typeface="Heebo" pitchFamily="2" charset="-79"/>
              </a:rPr>
              <a:t>exponer datos</a:t>
            </a:r>
            <a:r>
              <a:rPr lang="es-ES_tradnl" sz="3600" dirty="0">
                <a:latin typeface="+mj-lt"/>
                <a:cs typeface="Heebo" pitchFamily="2" charset="-79"/>
              </a:rPr>
              <a:t>.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s-ES_tradnl" sz="3600" dirty="0">
                <a:latin typeface="+mj-lt"/>
                <a:cs typeface="Heebo" pitchFamily="2" charset="-79"/>
              </a:rPr>
              <a:t>Una fotografía que adquiere </a:t>
            </a:r>
            <a:r>
              <a:rPr lang="es-ES_tradnl" sz="3600" b="1" dirty="0">
                <a:latin typeface="+mj-lt"/>
                <a:cs typeface="Heebo" pitchFamily="2" charset="-79"/>
              </a:rPr>
              <a:t>dimensión evolutiva </a:t>
            </a:r>
            <a:r>
              <a:rPr lang="es-ES_tradnl" sz="3600" dirty="0">
                <a:latin typeface="+mj-lt"/>
                <a:cs typeface="Heebo" pitchFamily="2" charset="-79"/>
              </a:rPr>
              <a:t>cuando se hace regularmente.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s-ES_tradnl" sz="3600" dirty="0">
                <a:latin typeface="+mj-lt"/>
                <a:cs typeface="Heebo"/>
              </a:rPr>
              <a:t>Un instrumento de gestión para la </a:t>
            </a:r>
            <a:r>
              <a:rPr lang="es-ES_tradnl" sz="3600" b="1" dirty="0">
                <a:latin typeface="+mj-lt"/>
                <a:cs typeface="Heebo"/>
              </a:rPr>
              <a:t>toma de decisiones a nivel técnico y político </a:t>
            </a:r>
            <a:r>
              <a:rPr lang="es-ES_tradnl" sz="3600" dirty="0">
                <a:latin typeface="+mj-lt"/>
                <a:cs typeface="Heebo"/>
              </a:rPr>
              <a:t>y el diseño de </a:t>
            </a:r>
            <a:r>
              <a:rPr lang="es-ES_tradnl" sz="3600" b="1" dirty="0">
                <a:latin typeface="+mj-lt"/>
                <a:cs typeface="Heebo"/>
              </a:rPr>
              <a:t>políticas públicas más ajustadas y efectivas.</a:t>
            </a:r>
            <a:endParaRPr lang="es-ES" sz="3600" b="1" dirty="0">
              <a:solidFill>
                <a:srgbClr val="000000"/>
              </a:solidFill>
              <a:latin typeface="+mj-lt"/>
            </a:endParaRPr>
          </a:p>
          <a:p>
            <a:pPr marL="514350" indent="-514350" algn="l">
              <a:spcAft>
                <a:spcPts val="600"/>
              </a:spcAft>
              <a:buAutoNum type="arabicPeriod"/>
            </a:pPr>
            <a:r>
              <a:rPr lang="es-ES" sz="3600" dirty="0">
                <a:solidFill>
                  <a:srgbClr val="202124"/>
                </a:solidFill>
                <a:latin typeface="+mj-lt"/>
              </a:rPr>
              <a:t>Busca favorecer el </a:t>
            </a:r>
            <a:r>
              <a:rPr lang="es-ES" sz="3600" b="1" dirty="0">
                <a:solidFill>
                  <a:srgbClr val="202124"/>
                </a:solidFill>
                <a:latin typeface="+mj-lt"/>
              </a:rPr>
              <a:t>posicionamiento </a:t>
            </a:r>
            <a:r>
              <a:rPr lang="es-ES" sz="3600" dirty="0">
                <a:solidFill>
                  <a:srgbClr val="202124"/>
                </a:solidFill>
                <a:latin typeface="+mj-lt"/>
              </a:rPr>
              <a:t>de nuestro Territorio desde el punto de vista del seguimiento y evaluación. </a:t>
            </a:r>
            <a:endParaRPr lang="es-ES" sz="3600"/>
          </a:p>
          <a:p>
            <a:pPr algn="l"/>
            <a:endParaRPr lang="es-ES_tradnl" sz="3600" dirty="0">
              <a:latin typeface="+mj-lt"/>
              <a:cs typeface="Heebo" pitchFamily="2" charset="-79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9B2839-08A8-3A79-77C6-CB7FE6FD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464" y="360478"/>
            <a:ext cx="2981536" cy="1981200"/>
          </a:xfrm>
          <a:prstGeom prst="rect">
            <a:avLst/>
          </a:prstGeom>
        </p:spPr>
      </p:pic>
      <p:pic>
        <p:nvPicPr>
          <p:cNvPr id="7" name="Picture 2" descr="Jornada Calidad de Vida, Medio Ambiente y Hábitos de Reciclaje">
            <a:extLst>
              <a:ext uri="{FF2B5EF4-FFF2-40B4-BE49-F238E27FC236}">
                <a16:creationId xmlns:a16="http://schemas.microsoft.com/office/drawing/2014/main" id="{60EA2D65-407F-D208-985B-327EF4052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997" y="9057182"/>
            <a:ext cx="2768808" cy="10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983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>
            <a:extLst>
              <a:ext uri="{FF2B5EF4-FFF2-40B4-BE49-F238E27FC236}">
                <a16:creationId xmlns:a16="http://schemas.microsoft.com/office/drawing/2014/main" id="{07ACD056-F665-64BD-EE44-515417E63251}"/>
              </a:ext>
            </a:extLst>
          </p:cNvPr>
          <p:cNvSpPr txBox="1">
            <a:spLocks/>
          </p:cNvSpPr>
          <p:nvPr/>
        </p:nvSpPr>
        <p:spPr>
          <a:xfrm>
            <a:off x="1154547" y="692727"/>
            <a:ext cx="12895002" cy="795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600" dirty="0"/>
              <a:t>FICHA TÉCNICA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115B13D-E167-5DFF-5D72-4F03C5802B4F}"/>
              </a:ext>
            </a:extLst>
          </p:cNvPr>
          <p:cNvSpPr/>
          <p:nvPr/>
        </p:nvSpPr>
        <p:spPr>
          <a:xfrm>
            <a:off x="2095741" y="1733909"/>
            <a:ext cx="12895002" cy="2225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400" b="1" dirty="0"/>
              <a:t>1.210 </a:t>
            </a:r>
            <a:r>
              <a:rPr lang="es-ES" sz="4400" dirty="0"/>
              <a:t>encuestas realizadas lo que supone un </a:t>
            </a:r>
            <a:r>
              <a:rPr lang="es-ES" sz="4400" b="1" dirty="0"/>
              <a:t>error muestral de +- 2,83% </a:t>
            </a:r>
            <a:r>
              <a:rPr lang="es-ES" sz="4400" dirty="0"/>
              <a:t>con un nivel de confianza del 95%.</a:t>
            </a:r>
            <a:endParaRPr lang="es-ES_tradnl" sz="44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5E92A2B-5EAA-2B32-D6E6-8DC45C546EE5}"/>
              </a:ext>
            </a:extLst>
          </p:cNvPr>
          <p:cNvSpPr/>
          <p:nvPr/>
        </p:nvSpPr>
        <p:spPr>
          <a:xfrm>
            <a:off x="2095741" y="4786091"/>
            <a:ext cx="12895002" cy="19016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371600">
              <a:lnSpc>
                <a:spcPct val="150000"/>
              </a:lnSpc>
              <a:defRPr/>
            </a:pPr>
            <a:r>
              <a:rPr lang="es-ES" sz="3200" b="1" dirty="0"/>
              <a:t>La muestra se ha distribuido según criterios demográficos de la población alavesa y por tramos de edad.</a:t>
            </a:r>
          </a:p>
        </p:txBody>
      </p:sp>
      <p:sp>
        <p:nvSpPr>
          <p:cNvPr id="10" name="Rectángulo 1">
            <a:extLst>
              <a:ext uri="{FF2B5EF4-FFF2-40B4-BE49-F238E27FC236}">
                <a16:creationId xmlns:a16="http://schemas.microsoft.com/office/drawing/2014/main" id="{DB2B5E40-0825-0EFF-85F1-D6835845B57F}"/>
              </a:ext>
            </a:extLst>
          </p:cNvPr>
          <p:cNvSpPr/>
          <p:nvPr/>
        </p:nvSpPr>
        <p:spPr>
          <a:xfrm>
            <a:off x="2095741" y="7629111"/>
            <a:ext cx="12895002" cy="21144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371600">
              <a:lnSpc>
                <a:spcPct val="150000"/>
              </a:lnSpc>
              <a:defRPr/>
            </a:pPr>
            <a:r>
              <a:rPr lang="es-ES" sz="3200" b="1" dirty="0"/>
              <a:t>21 preguntas divididas en tres bloques + panel</a:t>
            </a:r>
          </a:p>
          <a:p>
            <a:pPr algn="just" defTabSz="1371600">
              <a:lnSpc>
                <a:spcPct val="150000"/>
              </a:lnSpc>
              <a:defRPr/>
            </a:pPr>
            <a:r>
              <a:rPr lang="es-ES" sz="3200" b="1" dirty="0"/>
              <a:t>Toda la información googleando “Medio Ambiente Araba” </a:t>
            </a:r>
            <a:r>
              <a:rPr lang="es-ES" sz="2000" b="1" dirty="0"/>
              <a:t>https://web.araba.eus/es/medio-ambiente   </a:t>
            </a:r>
          </a:p>
        </p:txBody>
      </p:sp>
      <p:pic>
        <p:nvPicPr>
          <p:cNvPr id="5" name="Picture 2" descr="Jornada Calidad de Vida, Medio Ambiente y Hábitos de Reciclaje">
            <a:extLst>
              <a:ext uri="{FF2B5EF4-FFF2-40B4-BE49-F238E27FC236}">
                <a16:creationId xmlns:a16="http://schemas.microsoft.com/office/drawing/2014/main" id="{D12D446C-E278-FEC8-9FA4-A8314665E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997" y="9057182"/>
            <a:ext cx="2768808" cy="10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41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0635EAA-AFAB-64C5-AD42-27D2CF4C68FB}"/>
              </a:ext>
            </a:extLst>
          </p:cNvPr>
          <p:cNvSpPr txBox="1">
            <a:spLocks/>
          </p:cNvSpPr>
          <p:nvPr/>
        </p:nvSpPr>
        <p:spPr>
          <a:xfrm>
            <a:off x="3172605" y="3825815"/>
            <a:ext cx="10565870" cy="288697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6858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s-ES" sz="4800" b="1" dirty="0">
                <a:latin typeface="Calibri"/>
                <a:ea typeface="Calibri" panose="020F0502020204030204" pitchFamily="34" charset="0"/>
                <a:cs typeface="Times New Roman"/>
              </a:rPr>
              <a:t>BLOQUE 1: PREOCUPACIÓN POR EL MEDIO AMBIENTE Y HÁBITOS</a:t>
            </a:r>
            <a:endParaRPr lang="es-ES" sz="4800" dirty="0">
              <a:latin typeface="Calibri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3" name="Picture 2" descr="Jornada Calidad de Vida, Medio Ambiente y Hábitos de Reciclaje">
            <a:extLst>
              <a:ext uri="{FF2B5EF4-FFF2-40B4-BE49-F238E27FC236}">
                <a16:creationId xmlns:a16="http://schemas.microsoft.com/office/drawing/2014/main" id="{F708B023-1B2A-0B57-03CC-624AD02D3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997" y="9057182"/>
            <a:ext cx="2768808" cy="10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98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1364A3D1-C4EB-531A-55AD-FC22C9EE3BE3}"/>
              </a:ext>
            </a:extLst>
          </p:cNvPr>
          <p:cNvSpPr txBox="1"/>
          <p:nvPr/>
        </p:nvSpPr>
        <p:spPr>
          <a:xfrm>
            <a:off x="1016001" y="1690466"/>
            <a:ext cx="5387832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342900" indent="-342900" defTabSz="1371600">
              <a:buAutoNum type="arabicPeriod"/>
              <a:defRPr/>
            </a:pPr>
            <a:r>
              <a:rPr lang="es-ES" sz="2400" dirty="0"/>
              <a:t>En términos generales, ¿Cómo de </a:t>
            </a:r>
            <a:r>
              <a:rPr lang="es-ES" sz="2400" b="1" dirty="0"/>
              <a:t>preocupado/a</a:t>
            </a:r>
            <a:r>
              <a:rPr lang="es-ES" sz="2400" dirty="0"/>
              <a:t> se siente </a:t>
            </a:r>
            <a:r>
              <a:rPr lang="es-ES" sz="2400" b="1" dirty="0"/>
              <a:t>por el estado del medio ambiente</a:t>
            </a:r>
            <a:r>
              <a:rPr lang="es-ES" sz="2400" dirty="0"/>
              <a:t> y su cuidado?</a:t>
            </a:r>
            <a:endParaRPr lang="en-US" dirty="0"/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80635EAA-AFAB-64C5-AD42-27D2CF4C68FB}"/>
              </a:ext>
            </a:extLst>
          </p:cNvPr>
          <p:cNvSpPr txBox="1">
            <a:spLocks/>
          </p:cNvSpPr>
          <p:nvPr/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ES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BLOQUE 1: PREOCUPACIÓN POR EL MEDIO AMBIENTE Y HÁBITOS</a:t>
            </a:r>
            <a:endParaRPr lang="es-E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46CC2C6-2C45-4960-0BFA-352CFDB7C280}"/>
              </a:ext>
            </a:extLst>
          </p:cNvPr>
          <p:cNvSpPr txBox="1"/>
          <p:nvPr/>
        </p:nvSpPr>
        <p:spPr>
          <a:xfrm>
            <a:off x="7802810" y="1688434"/>
            <a:ext cx="4879302" cy="124976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ES" sz="2400" dirty="0">
                <a:latin typeface="+mj-lt"/>
                <a:ea typeface="Calibri" panose="020F0502020204030204" pitchFamily="34" charset="0"/>
                <a:cs typeface="Times New Roman"/>
              </a:rPr>
              <a:t>6.  ¿Qué </a:t>
            </a:r>
            <a:r>
              <a:rPr lang="es-ES" sz="2400" b="1" dirty="0">
                <a:latin typeface="+mj-lt"/>
                <a:ea typeface="Calibri" panose="020F0502020204030204" pitchFamily="34" charset="0"/>
                <a:cs typeface="Times New Roman"/>
              </a:rPr>
              <a:t>inte</a:t>
            </a:r>
            <a:r>
              <a:rPr lang="es-ES" sz="2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/>
              </a:rPr>
              <a:t>rés </a:t>
            </a:r>
            <a:r>
              <a:rPr lang="es-ES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/>
              </a:rPr>
              <a:t>le gene</a:t>
            </a:r>
            <a:r>
              <a:rPr lang="es-ES" sz="2400" dirty="0">
                <a:latin typeface="+mj-lt"/>
                <a:ea typeface="Calibri" panose="020F0502020204030204" pitchFamily="34" charset="0"/>
                <a:cs typeface="Times New Roman"/>
              </a:rPr>
              <a:t>ran las </a:t>
            </a:r>
            <a:r>
              <a:rPr lang="es-ES" sz="2400" b="1" dirty="0">
                <a:latin typeface="+mj-lt"/>
                <a:ea typeface="Calibri" panose="020F0502020204030204" pitchFamily="34" charset="0"/>
                <a:cs typeface="Times New Roman"/>
              </a:rPr>
              <a:t>noticias </a:t>
            </a:r>
            <a:r>
              <a:rPr lang="es-ES" sz="2400" dirty="0">
                <a:latin typeface="+mj-lt"/>
                <a:ea typeface="Calibri" panose="020F0502020204030204" pitchFamily="34" charset="0"/>
                <a:cs typeface="Times New Roman"/>
              </a:rPr>
              <a:t>relacionadas con el </a:t>
            </a:r>
            <a:r>
              <a:rPr lang="es-ES" sz="2400" b="1" dirty="0">
                <a:latin typeface="+mj-lt"/>
                <a:ea typeface="Calibri" panose="020F0502020204030204" pitchFamily="34" charset="0"/>
                <a:cs typeface="Times New Roman"/>
              </a:rPr>
              <a:t>Medio Ambiente? </a:t>
            </a:r>
            <a:endParaRPr lang="es-ES" sz="2400" b="1" dirty="0">
              <a:latin typeface="+mj-lt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519250C-A10C-1332-1BDB-90550F3733BA}"/>
              </a:ext>
            </a:extLst>
          </p:cNvPr>
          <p:cNvSpPr/>
          <p:nvPr/>
        </p:nvSpPr>
        <p:spPr>
          <a:xfrm>
            <a:off x="1044567" y="3604618"/>
            <a:ext cx="5309133" cy="53738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_tradnl" sz="4400" dirty="0"/>
              <a:t>Más de un 75% dice sentirse “preocupado” o “muy preocupado”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36E4327-1FF1-3049-33AC-B6E8688D8F53}"/>
              </a:ext>
            </a:extLst>
          </p:cNvPr>
          <p:cNvSpPr/>
          <p:nvPr/>
        </p:nvSpPr>
        <p:spPr>
          <a:xfrm>
            <a:off x="7814337" y="3432089"/>
            <a:ext cx="5481661" cy="554635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_tradnl" sz="4400" dirty="0"/>
              <a:t>Más de un 65% dice tener “mucho o bastante interés” en estas noticias.</a:t>
            </a:r>
          </a:p>
        </p:txBody>
      </p:sp>
      <p:pic>
        <p:nvPicPr>
          <p:cNvPr id="3" name="Picture 2" descr="Jornada Calidad de Vida, Medio Ambiente y Hábitos de Reciclaje">
            <a:extLst>
              <a:ext uri="{FF2B5EF4-FFF2-40B4-BE49-F238E27FC236}">
                <a16:creationId xmlns:a16="http://schemas.microsoft.com/office/drawing/2014/main" id="{7D3C01E1-0589-DA29-ECBC-D1D4B57A9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997" y="9057182"/>
            <a:ext cx="2768808" cy="10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23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>
            <a:extLst>
              <a:ext uri="{FF2B5EF4-FFF2-40B4-BE49-F238E27FC236}">
                <a16:creationId xmlns:a16="http://schemas.microsoft.com/office/drawing/2014/main" id="{C35CD5B4-1EB4-3837-B657-B23C7111522C}"/>
              </a:ext>
            </a:extLst>
          </p:cNvPr>
          <p:cNvSpPr txBox="1"/>
          <p:nvPr/>
        </p:nvSpPr>
        <p:spPr>
          <a:xfrm>
            <a:off x="813217" y="1902873"/>
            <a:ext cx="1063926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4400" b="1" dirty="0"/>
              <a:t>----------------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EB43918-729B-F085-F90F-D79ED259A978}"/>
              </a:ext>
            </a:extLst>
          </p:cNvPr>
          <p:cNvSpPr txBox="1"/>
          <p:nvPr/>
        </p:nvSpPr>
        <p:spPr>
          <a:xfrm>
            <a:off x="813216" y="3869179"/>
            <a:ext cx="13097655" cy="15081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4600" b="1" dirty="0"/>
              <a:t>También son quienes muestran mayor interés por las noticias medioambientales. (74%)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937C9AC-328C-56B1-64C0-2CC3208A6DD3}"/>
              </a:ext>
            </a:extLst>
          </p:cNvPr>
          <p:cNvSpPr txBox="1"/>
          <p:nvPr/>
        </p:nvSpPr>
        <p:spPr>
          <a:xfrm>
            <a:off x="813216" y="754583"/>
            <a:ext cx="13097656" cy="2215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4600" b="1" dirty="0"/>
              <a:t>La preocupación en torno al medio ambiente se sitúa en niveles más altos entre las personas de 50 a 65 años. (83%)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2EBDD75-B668-A14E-26F9-75F68ACEC6E2}"/>
              </a:ext>
            </a:extLst>
          </p:cNvPr>
          <p:cNvSpPr txBox="1"/>
          <p:nvPr/>
        </p:nvSpPr>
        <p:spPr>
          <a:xfrm>
            <a:off x="813216" y="6572567"/>
            <a:ext cx="13097655" cy="29238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4600" b="1" dirty="0"/>
              <a:t>Parece que la preocupación por el medio ambiente y el interés por las noticias al respecto es menor comparativamente entre los menores de 35 años. (67% y 49% </a:t>
            </a:r>
            <a:r>
              <a:rPr lang="es-ES_tradnl" sz="4600" b="1" dirty="0" err="1"/>
              <a:t>respect</a:t>
            </a:r>
            <a:r>
              <a:rPr lang="es-ES_tradnl" sz="4600" b="1" dirty="0"/>
              <a:t>.)</a:t>
            </a:r>
            <a:endParaRPr lang="en-US" sz="4600" dirty="0"/>
          </a:p>
        </p:txBody>
      </p:sp>
      <p:pic>
        <p:nvPicPr>
          <p:cNvPr id="5" name="4 Imagen" descr="LOGO Observatorio Residuos completo.jpg">
            <a:extLst>
              <a:ext uri="{FF2B5EF4-FFF2-40B4-BE49-F238E27FC236}">
                <a16:creationId xmlns:a16="http://schemas.microsoft.com/office/drawing/2014/main" id="{71A96304-56A1-3984-F515-2AE4EF4C0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989" y="9371024"/>
            <a:ext cx="2429011" cy="9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0635EAA-AFAB-64C5-AD42-27D2CF4C68FB}"/>
              </a:ext>
            </a:extLst>
          </p:cNvPr>
          <p:cNvSpPr txBox="1">
            <a:spLocks/>
          </p:cNvSpPr>
          <p:nvPr/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s-ES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BLOQUE 1: PREOCUPACIÓN POR EL MEDIO AMBIENTE Y HÁBITOS</a:t>
            </a:r>
            <a:endParaRPr lang="es-ES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519250C-A10C-1332-1BDB-90550F3733BA}"/>
              </a:ext>
            </a:extLst>
          </p:cNvPr>
          <p:cNvSpPr/>
          <p:nvPr/>
        </p:nvSpPr>
        <p:spPr>
          <a:xfrm>
            <a:off x="591680" y="3755579"/>
            <a:ext cx="5546359" cy="554635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_tradnl" sz="4800" dirty="0"/>
              <a:t>El 84,3% dice estar “Totalmente o bastante de acuerdo”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36E4327-1FF1-3049-33AC-B6E8688D8F53}"/>
              </a:ext>
            </a:extLst>
          </p:cNvPr>
          <p:cNvSpPr/>
          <p:nvPr/>
        </p:nvSpPr>
        <p:spPr>
          <a:xfrm>
            <a:off x="7296752" y="3475221"/>
            <a:ext cx="3023134" cy="310939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800" dirty="0"/>
              <a:t>SÍ</a:t>
            </a:r>
          </a:p>
          <a:p>
            <a:pPr algn="ctr"/>
            <a:r>
              <a:rPr lang="es-ES_tradnl" sz="4800" dirty="0"/>
              <a:t>70%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2FECAA4-2D51-8D54-651C-ABC5CFD0A586}"/>
              </a:ext>
            </a:extLst>
          </p:cNvPr>
          <p:cNvSpPr txBox="1"/>
          <p:nvPr/>
        </p:nvSpPr>
        <p:spPr>
          <a:xfrm>
            <a:off x="915604" y="1905000"/>
            <a:ext cx="4682849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just" defTabSz="1371600">
              <a:defRPr/>
            </a:pPr>
            <a:r>
              <a:rPr lang="es-ES" sz="2400" dirty="0">
                <a:latin typeface="Calibri"/>
                <a:ea typeface="Calibri" panose="020F0502020204030204" pitchFamily="34" charset="0"/>
                <a:cs typeface="Times New Roman"/>
              </a:rPr>
              <a:t>2. “La separación y gestión de residuos está muy relacionada con la calidad de vida”.  Respecto a esta afirmación, está…</a:t>
            </a:r>
            <a:endParaRPr lang="es-ES" sz="2400" dirty="0">
              <a:latin typeface="Calibri"/>
              <a:cs typeface="Times New Roman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2D3C60-7B34-0B04-D7C7-1B3B0ACA1AD9}"/>
              </a:ext>
            </a:extLst>
          </p:cNvPr>
          <p:cNvSpPr txBox="1"/>
          <p:nvPr/>
        </p:nvSpPr>
        <p:spPr>
          <a:xfrm>
            <a:off x="7160472" y="1968792"/>
            <a:ext cx="6077712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es-E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¿Sabe lo que se hace con los residuos una vez que usted los deposita en los contenedores?</a:t>
            </a:r>
            <a:endParaRPr lang="es-E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Jornada Calidad de Vida, Medio Ambiente y Hábitos de Reciclaje">
            <a:extLst>
              <a:ext uri="{FF2B5EF4-FFF2-40B4-BE49-F238E27FC236}">
                <a16:creationId xmlns:a16="http://schemas.microsoft.com/office/drawing/2014/main" id="{97BB7A8C-77AD-6DED-6A8D-EBCE7D34F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997" y="9057182"/>
            <a:ext cx="2768808" cy="10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37">
            <a:extLst>
              <a:ext uri="{FF2B5EF4-FFF2-40B4-BE49-F238E27FC236}">
                <a16:creationId xmlns:a16="http://schemas.microsoft.com/office/drawing/2014/main" id="{CC5FE694-4336-519A-1036-A768B6AB6B45}"/>
              </a:ext>
            </a:extLst>
          </p:cNvPr>
          <p:cNvSpPr txBox="1"/>
          <p:nvPr/>
        </p:nvSpPr>
        <p:spPr>
          <a:xfrm>
            <a:off x="11272744" y="3752262"/>
            <a:ext cx="3824401" cy="2554545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_tradnl" sz="4000" b="1" dirty="0"/>
              <a:t>Sólo el 57% de las personas menores de 35 años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7007A0B7-A2AA-C157-BCE0-16C7256E2550}"/>
              </a:ext>
            </a:extLst>
          </p:cNvPr>
          <p:cNvSpPr/>
          <p:nvPr/>
        </p:nvSpPr>
        <p:spPr>
          <a:xfrm rot="10800000">
            <a:off x="10516558" y="4383738"/>
            <a:ext cx="595062" cy="111504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5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7FC717A-4A21-3C36-49CD-43CD9506F11E}"/>
              </a:ext>
            </a:extLst>
          </p:cNvPr>
          <p:cNvSpPr txBox="1"/>
          <p:nvPr/>
        </p:nvSpPr>
        <p:spPr>
          <a:xfrm>
            <a:off x="2743199" y="285022"/>
            <a:ext cx="9608696" cy="1249766"/>
          </a:xfrm>
          <a:prstGeom prst="rect">
            <a:avLst/>
          </a:prstGeom>
          <a:noFill/>
          <a:ln w="28575">
            <a:solidFill>
              <a:schemeClr val="accent3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Aft>
                <a:spcPts val="1200"/>
              </a:spcAft>
              <a:buFont typeface="+mj-lt"/>
              <a:buAutoNum type="arabicPeriod" startAt="5"/>
            </a:pPr>
            <a:r>
              <a:rPr lang="es-E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los problemas que le cito a continuación, ¿Cuáles diría que son los 3 principales problemas medioambientales de su localidad o entorno más cercano?</a:t>
            </a:r>
            <a:endParaRPr lang="es-ES" sz="2400" dirty="0">
              <a:latin typeface="+mj-lt"/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DEC034C6-8B21-CCE5-B885-1A03EE79FA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1619718"/>
              </p:ext>
            </p:extLst>
          </p:nvPr>
        </p:nvGraphicFramePr>
        <p:xfrm>
          <a:off x="1384092" y="1873978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Jornada Calidad de Vida, Medio Ambiente y Hábitos de Reciclaje">
            <a:extLst>
              <a:ext uri="{FF2B5EF4-FFF2-40B4-BE49-F238E27FC236}">
                <a16:creationId xmlns:a16="http://schemas.microsoft.com/office/drawing/2014/main" id="{0F734DFD-1B0F-5DD8-223A-05FD170BA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997" y="9057182"/>
            <a:ext cx="2768808" cy="10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2384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7A6829B58F4974E9F56E82484C2E5D5" ma:contentTypeVersion="17" ma:contentTypeDescription="Crear nuevo documento." ma:contentTypeScope="" ma:versionID="f29016b42822b7b072a3dfafc3ed9ea9">
  <xsd:schema xmlns:xsd="http://www.w3.org/2001/XMLSchema" xmlns:xs="http://www.w3.org/2001/XMLSchema" xmlns:p="http://schemas.microsoft.com/office/2006/metadata/properties" xmlns:ns2="f0661049-ecea-46c8-b642-0cd476d4e71f" xmlns:ns3="95a2c5ab-a8b2-4c2e-8f8a-ea8ea6becb63" xmlns:ns4="7a297dc8-1bbc-4334-9d49-29affbb338fb" targetNamespace="http://schemas.microsoft.com/office/2006/metadata/properties" ma:root="true" ma:fieldsID="42c3eb9ac4de37f35ddd51bb9112286d" ns2:_="" ns3:_="" ns4:_="">
    <xsd:import namespace="f0661049-ecea-46c8-b642-0cd476d4e71f"/>
    <xsd:import namespace="95a2c5ab-a8b2-4c2e-8f8a-ea8ea6becb63"/>
    <xsd:import namespace="7a297dc8-1bbc-4334-9d49-29affbb338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61049-ecea-46c8-b642-0cd476d4e7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43736f5e-5e5e-44d2-b14d-8b57af3db0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2c5ab-a8b2-4c2e-8f8a-ea8ea6becb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97dc8-1bbc-4334-9d49-29affbb338fb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eae5d09-6563-4827-bc54-4468a7d9d8e4}" ma:internalName="TaxCatchAll" ma:showField="CatchAllData" ma:web="95a2c5ab-a8b2-4c2e-8f8a-ea8ea6becb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198205-14D9-450A-AE89-484497225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9DBF57-7BC7-4977-9CE4-2109E822C34A}">
  <ds:schemaRefs>
    <ds:schemaRef ds:uri="7a297dc8-1bbc-4334-9d49-29affbb338fb"/>
    <ds:schemaRef ds:uri="95a2c5ab-a8b2-4c2e-8f8a-ea8ea6becb63"/>
    <ds:schemaRef ds:uri="f0661049-ecea-46c8-b642-0cd476d4e7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253</TotalTime>
  <Words>1812</Words>
  <Application>Microsoft Office PowerPoint</Application>
  <PresentationFormat>Personalizado</PresentationFormat>
  <Paragraphs>321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Roboto</vt:lpstr>
      <vt:lpstr>Calibri</vt:lpstr>
      <vt:lpstr>Arial</vt:lpstr>
      <vt:lpstr>Trebuchet MS</vt:lpstr>
      <vt:lpstr>Wingdings 3</vt:lpstr>
      <vt:lpstr>Faceta</vt:lpstr>
      <vt:lpstr>Presentación de PowerPoint</vt:lpstr>
      <vt:lpstr>¿QUÉ ES? </vt:lpstr>
      <vt:lpstr>Ecobarómetro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modulo1  presentación profesores</dc:title>
  <cp:lastModifiedBy>Arrate García Campos</cp:lastModifiedBy>
  <cp:revision>806</cp:revision>
  <dcterms:created xsi:type="dcterms:W3CDTF">2006-08-16T00:00:00Z</dcterms:created>
  <dcterms:modified xsi:type="dcterms:W3CDTF">2023-11-21T14:30:42Z</dcterms:modified>
  <dc:identifier>DAFu-6vFJR8</dc:identifier>
</cp:coreProperties>
</file>